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sldIdLst>
    <p:sldId id="256" r:id="rId2"/>
    <p:sldId id="296" r:id="rId3"/>
    <p:sldId id="257" r:id="rId4"/>
    <p:sldId id="287" r:id="rId5"/>
    <p:sldId id="283" r:id="rId6"/>
    <p:sldId id="299" r:id="rId7"/>
    <p:sldId id="288" r:id="rId8"/>
    <p:sldId id="298" r:id="rId9"/>
    <p:sldId id="297" r:id="rId10"/>
    <p:sldId id="289" r:id="rId11"/>
  </p:sldIdLst>
  <p:sldSz cx="9144000" cy="5143500" type="screen16x9"/>
  <p:notesSz cx="6858000" cy="9144000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66"/>
    <a:srgbClr val="FF6600"/>
    <a:srgbClr val="FF0066"/>
    <a:srgbClr val="669900"/>
    <a:srgbClr val="6600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2" autoAdjust="0"/>
    <p:restoredTop sz="99086" autoAdjust="0"/>
  </p:normalViewPr>
  <p:slideViewPr>
    <p:cSldViewPr>
      <p:cViewPr>
        <p:scale>
          <a:sx n="150" d="100"/>
          <a:sy n="150" d="100"/>
        </p:scale>
        <p:origin x="-79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05396159685961"/>
          <c:y val="3.5781905062435199E-2"/>
          <c:w val="0.85177885327556202"/>
          <c:h val="0.928436189875129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softEdge rad="31750"/>
              </a:effectLst>
            </c:spPr>
          </c:dPt>
          <c:dLbls>
            <c:numFmt formatCode="_(* #,##0_);_(* \(#,##0\);_(* &quot;-&quot;_);_(@_)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175748</c:v>
                </c:pt>
                <c:pt idx="1">
                  <c:v>285956</c:v>
                </c:pt>
                <c:pt idx="2">
                  <c:v>347298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372160"/>
        <c:axId val="52375552"/>
      </c:barChart>
      <c:catAx>
        <c:axId val="49372160"/>
        <c:scaling>
          <c:orientation val="minMax"/>
        </c:scaling>
        <c:delete val="0"/>
        <c:axPos val="l"/>
        <c:majorTickMark val="out"/>
        <c:minorTickMark val="none"/>
        <c:tickLblPos val="nextTo"/>
        <c:crossAx val="52375552"/>
        <c:crosses val="autoZero"/>
        <c:auto val="1"/>
        <c:lblAlgn val="ctr"/>
        <c:lblOffset val="100"/>
        <c:noMultiLvlLbl val="0"/>
      </c:catAx>
      <c:valAx>
        <c:axId val="52375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372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07:00 - 08:00</c:v>
                </c:pt>
                <c:pt idx="1">
                  <c:v>08:00 - 09:00</c:v>
                </c:pt>
                <c:pt idx="2">
                  <c:v>09:00 - 10:00</c:v>
                </c:pt>
                <c:pt idx="3">
                  <c:v>10:00 - 11:00</c:v>
                </c:pt>
                <c:pt idx="4">
                  <c:v>11:00 - 12:00</c:v>
                </c:pt>
                <c:pt idx="5">
                  <c:v>12:00 - 13:00</c:v>
                </c:pt>
                <c:pt idx="6">
                  <c:v>13:00 - 14:00</c:v>
                </c:pt>
                <c:pt idx="7">
                  <c:v>14:00 - 15:00</c:v>
                </c:pt>
                <c:pt idx="8">
                  <c:v>15:00 - 16:00</c:v>
                </c:pt>
                <c:pt idx="9">
                  <c:v>16:00 - 17:00</c:v>
                </c:pt>
                <c:pt idx="10">
                  <c:v>17:00 - 18:00</c:v>
                </c:pt>
                <c:pt idx="11">
                  <c:v>18:00 - 19:00</c:v>
                </c:pt>
                <c:pt idx="12">
                  <c:v>19:00 - 20:00</c:v>
                </c:pt>
                <c:pt idx="13">
                  <c:v>20:00 - 21:00</c:v>
                </c:pt>
                <c:pt idx="14">
                  <c:v>21:00 - 22:00</c:v>
                </c:pt>
                <c:pt idx="15">
                  <c:v>22:00 - 23:00</c:v>
                </c:pt>
                <c:pt idx="16">
                  <c:v>23:00 - 24:00</c:v>
                </c:pt>
                <c:pt idx="17">
                  <c:v>24:00 - 25:00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1.341</c:v>
                </c:pt>
                <c:pt idx="1">
                  <c:v>0.27300000000000002</c:v>
                </c:pt>
                <c:pt idx="2">
                  <c:v>5.34</c:v>
                </c:pt>
                <c:pt idx="3">
                  <c:v>2.7509999999999999</c:v>
                </c:pt>
                <c:pt idx="4">
                  <c:v>26.420999999999999</c:v>
                </c:pt>
                <c:pt idx="5">
                  <c:v>33.597999999999999</c:v>
                </c:pt>
                <c:pt idx="6">
                  <c:v>59.079000000000001</c:v>
                </c:pt>
                <c:pt idx="7">
                  <c:v>67.201999999999998</c:v>
                </c:pt>
                <c:pt idx="8">
                  <c:v>103.194</c:v>
                </c:pt>
                <c:pt idx="9">
                  <c:v>63.079000000000001</c:v>
                </c:pt>
                <c:pt idx="10">
                  <c:v>106.245</c:v>
                </c:pt>
                <c:pt idx="11">
                  <c:v>142.37100000000001</c:v>
                </c:pt>
                <c:pt idx="12">
                  <c:v>155.76900000000001</c:v>
                </c:pt>
                <c:pt idx="13">
                  <c:v>159.88499999999999</c:v>
                </c:pt>
                <c:pt idx="14">
                  <c:v>167.80099999999999</c:v>
                </c:pt>
                <c:pt idx="15">
                  <c:v>130.489</c:v>
                </c:pt>
                <c:pt idx="16">
                  <c:v>56.911000000000001</c:v>
                </c:pt>
                <c:pt idx="17">
                  <c:v>19.739000000000001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485120"/>
        <c:axId val="4486656"/>
      </c:barChart>
      <c:catAx>
        <c:axId val="448512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4486656"/>
        <c:crosses val="autoZero"/>
        <c:auto val="1"/>
        <c:lblAlgn val="ctr"/>
        <c:lblOffset val="100"/>
        <c:noMultiLvlLbl val="0"/>
      </c:catAx>
      <c:valAx>
        <c:axId val="448665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85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07:00 - 08:00</c:v>
                </c:pt>
                <c:pt idx="1">
                  <c:v>08:00 - 09:00</c:v>
                </c:pt>
                <c:pt idx="2">
                  <c:v>09:00 - 10:00</c:v>
                </c:pt>
                <c:pt idx="3">
                  <c:v>10:00 - 11:00</c:v>
                </c:pt>
                <c:pt idx="4">
                  <c:v>11:00 - 12:00</c:v>
                </c:pt>
                <c:pt idx="5">
                  <c:v>12:00 - 13:00</c:v>
                </c:pt>
                <c:pt idx="6">
                  <c:v>13:00 - 14:00</c:v>
                </c:pt>
                <c:pt idx="7">
                  <c:v>14:00 - 15:00</c:v>
                </c:pt>
                <c:pt idx="8">
                  <c:v>15:00 - 16:00</c:v>
                </c:pt>
                <c:pt idx="9">
                  <c:v>16:00 - 17:00</c:v>
                </c:pt>
                <c:pt idx="10">
                  <c:v>17:00 - 18:00</c:v>
                </c:pt>
                <c:pt idx="11">
                  <c:v>18:00 - 19:00</c:v>
                </c:pt>
                <c:pt idx="12">
                  <c:v>19:00 - 20:00</c:v>
                </c:pt>
                <c:pt idx="13">
                  <c:v>20:00 - 21:00</c:v>
                </c:pt>
                <c:pt idx="14">
                  <c:v>21:00 - 22:00</c:v>
                </c:pt>
                <c:pt idx="15">
                  <c:v>22:00 - 23:00</c:v>
                </c:pt>
                <c:pt idx="16">
                  <c:v>23:00 - 24:00</c:v>
                </c:pt>
                <c:pt idx="17">
                  <c:v>24:00 - 25:00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0.66600000000000004</c:v>
                </c:pt>
                <c:pt idx="1">
                  <c:v>0.27300000000000002</c:v>
                </c:pt>
                <c:pt idx="2">
                  <c:v>4.9470000000000001</c:v>
                </c:pt>
                <c:pt idx="3">
                  <c:v>2.2090000000000001</c:v>
                </c:pt>
                <c:pt idx="4">
                  <c:v>26.027999999999999</c:v>
                </c:pt>
                <c:pt idx="5">
                  <c:v>32.811999999999998</c:v>
                </c:pt>
                <c:pt idx="6">
                  <c:v>48.829000000000001</c:v>
                </c:pt>
                <c:pt idx="7">
                  <c:v>47.112000000000002</c:v>
                </c:pt>
                <c:pt idx="8">
                  <c:v>75.230999999999995</c:v>
                </c:pt>
                <c:pt idx="9">
                  <c:v>47.694000000000003</c:v>
                </c:pt>
                <c:pt idx="10">
                  <c:v>84.213999999999999</c:v>
                </c:pt>
                <c:pt idx="11">
                  <c:v>114.71599999999999</c:v>
                </c:pt>
                <c:pt idx="12">
                  <c:v>102.68899999999999</c:v>
                </c:pt>
                <c:pt idx="13">
                  <c:v>87.813000000000002</c:v>
                </c:pt>
                <c:pt idx="14">
                  <c:v>94.075000000000003</c:v>
                </c:pt>
                <c:pt idx="15">
                  <c:v>63.594000000000001</c:v>
                </c:pt>
                <c:pt idx="16">
                  <c:v>36.731999999999999</c:v>
                </c:pt>
                <c:pt idx="17">
                  <c:v>14.57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510848"/>
        <c:axId val="4512384"/>
      </c:barChart>
      <c:catAx>
        <c:axId val="4510848"/>
        <c:scaling>
          <c:orientation val="maxMin"/>
        </c:scaling>
        <c:delete val="1"/>
        <c:axPos val="l"/>
        <c:majorTickMark val="out"/>
        <c:minorTickMark val="none"/>
        <c:tickLblPos val="nextTo"/>
        <c:crossAx val="4512384"/>
        <c:crosses val="autoZero"/>
        <c:auto val="1"/>
        <c:lblAlgn val="ctr"/>
        <c:lblOffset val="100"/>
        <c:noMultiLvlLbl val="0"/>
      </c:catAx>
      <c:valAx>
        <c:axId val="451238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510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c:spPr>
          <c:invertIfNegative val="0"/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07:00 - 08:00</c:v>
                </c:pt>
                <c:pt idx="1">
                  <c:v>08:00 - 09:00</c:v>
                </c:pt>
                <c:pt idx="2">
                  <c:v>09:00 - 10:00</c:v>
                </c:pt>
                <c:pt idx="3">
                  <c:v>10:00 - 11:00</c:v>
                </c:pt>
                <c:pt idx="4">
                  <c:v>11:00 - 12:00</c:v>
                </c:pt>
                <c:pt idx="5">
                  <c:v>12:00 - 13:00</c:v>
                </c:pt>
                <c:pt idx="6">
                  <c:v>13:00 - 14:00</c:v>
                </c:pt>
                <c:pt idx="7">
                  <c:v>14:00 - 15:00</c:v>
                </c:pt>
                <c:pt idx="8">
                  <c:v>15:00 - 16:00</c:v>
                </c:pt>
                <c:pt idx="9">
                  <c:v>16:00 - 17:00</c:v>
                </c:pt>
                <c:pt idx="10">
                  <c:v>17:00 - 18:00</c:v>
                </c:pt>
                <c:pt idx="11">
                  <c:v>18:00 - 19:00</c:v>
                </c:pt>
                <c:pt idx="12">
                  <c:v>19:00 - 20:00</c:v>
                </c:pt>
                <c:pt idx="13">
                  <c:v>20:00 - 21:00</c:v>
                </c:pt>
                <c:pt idx="14">
                  <c:v>21:00 - 22:00</c:v>
                </c:pt>
                <c:pt idx="15">
                  <c:v>22:00 - 23:00</c:v>
                </c:pt>
                <c:pt idx="16">
                  <c:v>23:00 - 24:00</c:v>
                </c:pt>
                <c:pt idx="17">
                  <c:v>24:00 - 25:00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0.67500000000000004</c:v>
                </c:pt>
                <c:pt idx="1">
                  <c:v>0</c:v>
                </c:pt>
                <c:pt idx="2">
                  <c:v>0.39300000000000002</c:v>
                </c:pt>
                <c:pt idx="3">
                  <c:v>0.54200000000000004</c:v>
                </c:pt>
                <c:pt idx="4">
                  <c:v>1.327</c:v>
                </c:pt>
                <c:pt idx="5">
                  <c:v>7.2729999999999997</c:v>
                </c:pt>
                <c:pt idx="6">
                  <c:v>16.738</c:v>
                </c:pt>
                <c:pt idx="7">
                  <c:v>26.387</c:v>
                </c:pt>
                <c:pt idx="8">
                  <c:v>37.167000000000002</c:v>
                </c:pt>
                <c:pt idx="9">
                  <c:v>23.536999999999999</c:v>
                </c:pt>
                <c:pt idx="10">
                  <c:v>31.91</c:v>
                </c:pt>
                <c:pt idx="11">
                  <c:v>39.884999999999998</c:v>
                </c:pt>
                <c:pt idx="12">
                  <c:v>71.983000000000004</c:v>
                </c:pt>
                <c:pt idx="13">
                  <c:v>94.034999999999997</c:v>
                </c:pt>
                <c:pt idx="14">
                  <c:v>103.19199999999999</c:v>
                </c:pt>
                <c:pt idx="15">
                  <c:v>91.576999999999998</c:v>
                </c:pt>
                <c:pt idx="16">
                  <c:v>33.283999999999999</c:v>
                </c:pt>
                <c:pt idx="17">
                  <c:v>7.0110000000000001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630784"/>
        <c:axId val="4644864"/>
      </c:barChart>
      <c:catAx>
        <c:axId val="4630784"/>
        <c:scaling>
          <c:orientation val="maxMin"/>
        </c:scaling>
        <c:delete val="1"/>
        <c:axPos val="l"/>
        <c:majorTickMark val="out"/>
        <c:minorTickMark val="none"/>
        <c:tickLblPos val="nextTo"/>
        <c:crossAx val="4644864"/>
        <c:crosses val="autoZero"/>
        <c:auto val="1"/>
        <c:lblAlgn val="ctr"/>
        <c:lblOffset val="100"/>
        <c:noMultiLvlLbl val="0"/>
      </c:catAx>
      <c:valAx>
        <c:axId val="464486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63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Любимый HD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Лист1!$A$2:$A$73</c:f>
              <c:strCache>
                <c:ptCount val="48"/>
                <c:pt idx="0">
                  <c:v>12:00 - 12:15</c:v>
                </c:pt>
                <c:pt idx="1">
                  <c:v>12:15 - 12:30</c:v>
                </c:pt>
                <c:pt idx="2">
                  <c:v>12:30 - 12:45</c:v>
                </c:pt>
                <c:pt idx="3">
                  <c:v>12:45 - 13:00</c:v>
                </c:pt>
                <c:pt idx="4">
                  <c:v>13:00 - 13:15</c:v>
                </c:pt>
                <c:pt idx="5">
                  <c:v>13:15 - 13:30</c:v>
                </c:pt>
                <c:pt idx="6">
                  <c:v>13:30 - 13:45</c:v>
                </c:pt>
                <c:pt idx="7">
                  <c:v>13:45 - 14:00</c:v>
                </c:pt>
                <c:pt idx="8">
                  <c:v>14:00 - 14:15</c:v>
                </c:pt>
                <c:pt idx="9">
                  <c:v>14:15 - 14:30</c:v>
                </c:pt>
                <c:pt idx="10">
                  <c:v>14:30 - 14:45</c:v>
                </c:pt>
                <c:pt idx="11">
                  <c:v>14:45 - 15:00</c:v>
                </c:pt>
                <c:pt idx="12">
                  <c:v>15:00 - 15:15</c:v>
                </c:pt>
                <c:pt idx="13">
                  <c:v>15:15 - 15:30</c:v>
                </c:pt>
                <c:pt idx="14">
                  <c:v>15:30 - 15:45</c:v>
                </c:pt>
                <c:pt idx="15">
                  <c:v>15:45 - 16:00</c:v>
                </c:pt>
                <c:pt idx="16">
                  <c:v>16:00 - 16:15</c:v>
                </c:pt>
                <c:pt idx="17">
                  <c:v>16:15 - 16:30</c:v>
                </c:pt>
                <c:pt idx="18">
                  <c:v>16:30 - 16:45</c:v>
                </c:pt>
                <c:pt idx="19">
                  <c:v>16:45 - 17:00</c:v>
                </c:pt>
                <c:pt idx="20">
                  <c:v>17:00 - 17:15</c:v>
                </c:pt>
                <c:pt idx="21">
                  <c:v>17:15 - 17:30</c:v>
                </c:pt>
                <c:pt idx="22">
                  <c:v>17:30 - 17:45</c:v>
                </c:pt>
                <c:pt idx="23">
                  <c:v>17:45 - 18:00</c:v>
                </c:pt>
                <c:pt idx="24">
                  <c:v>18:00 - 18:15</c:v>
                </c:pt>
                <c:pt idx="25">
                  <c:v>18:15 - 18:30</c:v>
                </c:pt>
                <c:pt idx="26">
                  <c:v>18:30 - 18:45</c:v>
                </c:pt>
                <c:pt idx="27">
                  <c:v>18:45 - 19:00</c:v>
                </c:pt>
                <c:pt idx="28">
                  <c:v>19:00 - 19:15</c:v>
                </c:pt>
                <c:pt idx="29">
                  <c:v>19:15 - 19:30</c:v>
                </c:pt>
                <c:pt idx="30">
                  <c:v>19:30 - 19:45</c:v>
                </c:pt>
                <c:pt idx="31">
                  <c:v>19:45 - 20:00</c:v>
                </c:pt>
                <c:pt idx="32">
                  <c:v>20:00 - 20:15</c:v>
                </c:pt>
                <c:pt idx="33">
                  <c:v>20:15 - 20:30</c:v>
                </c:pt>
                <c:pt idx="34">
                  <c:v>20:30 - 20:45</c:v>
                </c:pt>
                <c:pt idx="35">
                  <c:v>20:45 - 21:00</c:v>
                </c:pt>
                <c:pt idx="36">
                  <c:v>21:00 - 21:15</c:v>
                </c:pt>
                <c:pt idx="37">
                  <c:v>21:15 - 21:30</c:v>
                </c:pt>
                <c:pt idx="38">
                  <c:v>21:30 - 21:45</c:v>
                </c:pt>
                <c:pt idx="39">
                  <c:v>21:45 - 22:00</c:v>
                </c:pt>
                <c:pt idx="40">
                  <c:v>22:00 - 22:15</c:v>
                </c:pt>
                <c:pt idx="41">
                  <c:v>22:15 - 22:30</c:v>
                </c:pt>
                <c:pt idx="42">
                  <c:v>22:30 - 22:45</c:v>
                </c:pt>
                <c:pt idx="43">
                  <c:v>22:45 - 23:00</c:v>
                </c:pt>
                <c:pt idx="44">
                  <c:v>23:00 - 23:15</c:v>
                </c:pt>
                <c:pt idx="45">
                  <c:v>23:15 - 23:30</c:v>
                </c:pt>
                <c:pt idx="46">
                  <c:v>23:30 - 23:45</c:v>
                </c:pt>
                <c:pt idx="47">
                  <c:v>23:45 - 24:00</c:v>
                </c:pt>
              </c:strCache>
            </c:strRef>
          </c:cat>
          <c:val>
            <c:numRef>
              <c:f>Лист1!$B$2:$B$73</c:f>
              <c:numCache>
                <c:formatCode>General</c:formatCode>
                <c:ptCount val="48"/>
                <c:pt idx="0">
                  <c:v>6.2E-2</c:v>
                </c:pt>
                <c:pt idx="1">
                  <c:v>6.2E-2</c:v>
                </c:pt>
                <c:pt idx="2">
                  <c:v>7.5999999999999998E-2</c:v>
                </c:pt>
                <c:pt idx="3">
                  <c:v>6.9000000000000006E-2</c:v>
                </c:pt>
                <c:pt idx="4">
                  <c:v>0.10199999999999999</c:v>
                </c:pt>
                <c:pt idx="5">
                  <c:v>8.2000000000000003E-2</c:v>
                </c:pt>
                <c:pt idx="6">
                  <c:v>6.6000000000000003E-2</c:v>
                </c:pt>
                <c:pt idx="7">
                  <c:v>7.4999999999999997E-2</c:v>
                </c:pt>
                <c:pt idx="8">
                  <c:v>0.09</c:v>
                </c:pt>
                <c:pt idx="9">
                  <c:v>9.9000000000000005E-2</c:v>
                </c:pt>
                <c:pt idx="10">
                  <c:v>0.113</c:v>
                </c:pt>
                <c:pt idx="11">
                  <c:v>0.111</c:v>
                </c:pt>
                <c:pt idx="12">
                  <c:v>0.17399999999999999</c:v>
                </c:pt>
                <c:pt idx="13">
                  <c:v>0.17399999999999999</c:v>
                </c:pt>
                <c:pt idx="14">
                  <c:v>0.16400000000000001</c:v>
                </c:pt>
                <c:pt idx="15">
                  <c:v>0.14499999999999999</c:v>
                </c:pt>
                <c:pt idx="16">
                  <c:v>9.9000000000000005E-2</c:v>
                </c:pt>
                <c:pt idx="17">
                  <c:v>9.9000000000000005E-2</c:v>
                </c:pt>
                <c:pt idx="18">
                  <c:v>8.6999999999999994E-2</c:v>
                </c:pt>
                <c:pt idx="19">
                  <c:v>5.5E-2</c:v>
                </c:pt>
                <c:pt idx="20">
                  <c:v>0.23899999999999999</c:v>
                </c:pt>
                <c:pt idx="21">
                  <c:v>0.24</c:v>
                </c:pt>
                <c:pt idx="22">
                  <c:v>0.28199999999999997</c:v>
                </c:pt>
                <c:pt idx="23">
                  <c:v>0.28499999999999998</c:v>
                </c:pt>
                <c:pt idx="24">
                  <c:v>0.29899999999999999</c:v>
                </c:pt>
                <c:pt idx="25">
                  <c:v>0.32600000000000001</c:v>
                </c:pt>
                <c:pt idx="26">
                  <c:v>0.35699999999999998</c:v>
                </c:pt>
                <c:pt idx="27">
                  <c:v>0.318</c:v>
                </c:pt>
                <c:pt idx="28">
                  <c:v>0.23100000000000001</c:v>
                </c:pt>
                <c:pt idx="29">
                  <c:v>0.215</c:v>
                </c:pt>
                <c:pt idx="30">
                  <c:v>0.20100000000000001</c:v>
                </c:pt>
                <c:pt idx="31">
                  <c:v>0.19400000000000001</c:v>
                </c:pt>
                <c:pt idx="32">
                  <c:v>0.27400000000000002</c:v>
                </c:pt>
                <c:pt idx="33">
                  <c:v>0.27200000000000002</c:v>
                </c:pt>
                <c:pt idx="34">
                  <c:v>0.27500000000000002</c:v>
                </c:pt>
                <c:pt idx="35">
                  <c:v>0.26300000000000001</c:v>
                </c:pt>
                <c:pt idx="36">
                  <c:v>0.22500000000000001</c:v>
                </c:pt>
                <c:pt idx="37">
                  <c:v>0.224</c:v>
                </c:pt>
                <c:pt idx="38">
                  <c:v>0.20699999999999999</c:v>
                </c:pt>
                <c:pt idx="39">
                  <c:v>0.19600000000000001</c:v>
                </c:pt>
                <c:pt idx="40">
                  <c:v>0.154</c:v>
                </c:pt>
                <c:pt idx="41">
                  <c:v>0.156</c:v>
                </c:pt>
                <c:pt idx="42">
                  <c:v>0.11700000000000001</c:v>
                </c:pt>
                <c:pt idx="43">
                  <c:v>0.115</c:v>
                </c:pt>
                <c:pt idx="44">
                  <c:v>6.8000000000000005E-2</c:v>
                </c:pt>
                <c:pt idx="45">
                  <c:v>5.3999999999999999E-2</c:v>
                </c:pt>
                <c:pt idx="46">
                  <c:v>5.3999999999999999E-2</c:v>
                </c:pt>
                <c:pt idx="47">
                  <c:v>7.1999999999999995E-2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CineMax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Лист1!$A$2:$A$73</c:f>
              <c:strCache>
                <c:ptCount val="48"/>
                <c:pt idx="0">
                  <c:v>12:00 - 12:15</c:v>
                </c:pt>
                <c:pt idx="1">
                  <c:v>12:15 - 12:30</c:v>
                </c:pt>
                <c:pt idx="2">
                  <c:v>12:30 - 12:45</c:v>
                </c:pt>
                <c:pt idx="3">
                  <c:v>12:45 - 13:00</c:v>
                </c:pt>
                <c:pt idx="4">
                  <c:v>13:00 - 13:15</c:v>
                </c:pt>
                <c:pt idx="5">
                  <c:v>13:15 - 13:30</c:v>
                </c:pt>
                <c:pt idx="6">
                  <c:v>13:30 - 13:45</c:v>
                </c:pt>
                <c:pt idx="7">
                  <c:v>13:45 - 14:00</c:v>
                </c:pt>
                <c:pt idx="8">
                  <c:v>14:00 - 14:15</c:v>
                </c:pt>
                <c:pt idx="9">
                  <c:v>14:15 - 14:30</c:v>
                </c:pt>
                <c:pt idx="10">
                  <c:v>14:30 - 14:45</c:v>
                </c:pt>
                <c:pt idx="11">
                  <c:v>14:45 - 15:00</c:v>
                </c:pt>
                <c:pt idx="12">
                  <c:v>15:00 - 15:15</c:v>
                </c:pt>
                <c:pt idx="13">
                  <c:v>15:15 - 15:30</c:v>
                </c:pt>
                <c:pt idx="14">
                  <c:v>15:30 - 15:45</c:v>
                </c:pt>
                <c:pt idx="15">
                  <c:v>15:45 - 16:00</c:v>
                </c:pt>
                <c:pt idx="16">
                  <c:v>16:00 - 16:15</c:v>
                </c:pt>
                <c:pt idx="17">
                  <c:v>16:15 - 16:30</c:v>
                </c:pt>
                <c:pt idx="18">
                  <c:v>16:30 - 16:45</c:v>
                </c:pt>
                <c:pt idx="19">
                  <c:v>16:45 - 17:00</c:v>
                </c:pt>
                <c:pt idx="20">
                  <c:v>17:00 - 17:15</c:v>
                </c:pt>
                <c:pt idx="21">
                  <c:v>17:15 - 17:30</c:v>
                </c:pt>
                <c:pt idx="22">
                  <c:v>17:30 - 17:45</c:v>
                </c:pt>
                <c:pt idx="23">
                  <c:v>17:45 - 18:00</c:v>
                </c:pt>
                <c:pt idx="24">
                  <c:v>18:00 - 18:15</c:v>
                </c:pt>
                <c:pt idx="25">
                  <c:v>18:15 - 18:30</c:v>
                </c:pt>
                <c:pt idx="26">
                  <c:v>18:30 - 18:45</c:v>
                </c:pt>
                <c:pt idx="27">
                  <c:v>18:45 - 19:00</c:v>
                </c:pt>
                <c:pt idx="28">
                  <c:v>19:00 - 19:15</c:v>
                </c:pt>
                <c:pt idx="29">
                  <c:v>19:15 - 19:30</c:v>
                </c:pt>
                <c:pt idx="30">
                  <c:v>19:30 - 19:45</c:v>
                </c:pt>
                <c:pt idx="31">
                  <c:v>19:45 - 20:00</c:v>
                </c:pt>
                <c:pt idx="32">
                  <c:v>20:00 - 20:15</c:v>
                </c:pt>
                <c:pt idx="33">
                  <c:v>20:15 - 20:30</c:v>
                </c:pt>
                <c:pt idx="34">
                  <c:v>20:30 - 20:45</c:v>
                </c:pt>
                <c:pt idx="35">
                  <c:v>20:45 - 21:00</c:v>
                </c:pt>
                <c:pt idx="36">
                  <c:v>21:00 - 21:15</c:v>
                </c:pt>
                <c:pt idx="37">
                  <c:v>21:15 - 21:30</c:v>
                </c:pt>
                <c:pt idx="38">
                  <c:v>21:30 - 21:45</c:v>
                </c:pt>
                <c:pt idx="39">
                  <c:v>21:45 - 22:00</c:v>
                </c:pt>
                <c:pt idx="40">
                  <c:v>22:00 - 22:15</c:v>
                </c:pt>
                <c:pt idx="41">
                  <c:v>22:15 - 22:30</c:v>
                </c:pt>
                <c:pt idx="42">
                  <c:v>22:30 - 22:45</c:v>
                </c:pt>
                <c:pt idx="43">
                  <c:v>22:45 - 23:00</c:v>
                </c:pt>
                <c:pt idx="44">
                  <c:v>23:00 - 23:15</c:v>
                </c:pt>
                <c:pt idx="45">
                  <c:v>23:15 - 23:30</c:v>
                </c:pt>
                <c:pt idx="46">
                  <c:v>23:30 - 23:45</c:v>
                </c:pt>
                <c:pt idx="47">
                  <c:v>23:45 - 24:00</c:v>
                </c:pt>
              </c:strCache>
            </c:strRef>
          </c:cat>
          <c:val>
            <c:numRef>
              <c:f>Лист1!$C$2:$C$73</c:f>
              <c:numCache>
                <c:formatCode>General</c:formatCode>
                <c:ptCount val="48"/>
                <c:pt idx="0">
                  <c:v>4.0000000000000001E-3</c:v>
                </c:pt>
                <c:pt idx="1">
                  <c:v>4.0000000000000001E-3</c:v>
                </c:pt>
                <c:pt idx="2">
                  <c:v>1.4999999999999999E-2</c:v>
                </c:pt>
                <c:pt idx="3">
                  <c:v>1.4999999999999999E-2</c:v>
                </c:pt>
                <c:pt idx="4">
                  <c:v>2.1000000000000001E-2</c:v>
                </c:pt>
                <c:pt idx="5">
                  <c:v>2.5999999999999999E-2</c:v>
                </c:pt>
                <c:pt idx="6">
                  <c:v>3.5000000000000003E-2</c:v>
                </c:pt>
                <c:pt idx="7">
                  <c:v>3.5000000000000003E-2</c:v>
                </c:pt>
                <c:pt idx="8">
                  <c:v>5.0999999999999997E-2</c:v>
                </c:pt>
                <c:pt idx="9">
                  <c:v>6.2E-2</c:v>
                </c:pt>
                <c:pt idx="10">
                  <c:v>5.6000000000000001E-2</c:v>
                </c:pt>
                <c:pt idx="11">
                  <c:v>5.6000000000000001E-2</c:v>
                </c:pt>
                <c:pt idx="12">
                  <c:v>0.111</c:v>
                </c:pt>
                <c:pt idx="13">
                  <c:v>0.13800000000000001</c:v>
                </c:pt>
                <c:pt idx="14">
                  <c:v>0.155</c:v>
                </c:pt>
                <c:pt idx="15">
                  <c:v>0.128</c:v>
                </c:pt>
                <c:pt idx="16">
                  <c:v>0.13200000000000001</c:v>
                </c:pt>
                <c:pt idx="17">
                  <c:v>0.13200000000000001</c:v>
                </c:pt>
                <c:pt idx="18">
                  <c:v>0.114</c:v>
                </c:pt>
                <c:pt idx="19">
                  <c:v>0.114</c:v>
                </c:pt>
                <c:pt idx="20">
                  <c:v>9.5000000000000001E-2</c:v>
                </c:pt>
                <c:pt idx="21">
                  <c:v>9.5000000000000001E-2</c:v>
                </c:pt>
                <c:pt idx="22">
                  <c:v>0.109</c:v>
                </c:pt>
                <c:pt idx="23">
                  <c:v>0.115</c:v>
                </c:pt>
                <c:pt idx="24">
                  <c:v>0.11</c:v>
                </c:pt>
                <c:pt idx="25">
                  <c:v>0.10100000000000001</c:v>
                </c:pt>
                <c:pt idx="26">
                  <c:v>0.10299999999999999</c:v>
                </c:pt>
                <c:pt idx="27">
                  <c:v>0.10299999999999999</c:v>
                </c:pt>
                <c:pt idx="28">
                  <c:v>0.19400000000000001</c:v>
                </c:pt>
                <c:pt idx="29">
                  <c:v>0.218</c:v>
                </c:pt>
                <c:pt idx="30">
                  <c:v>0.217</c:v>
                </c:pt>
                <c:pt idx="31">
                  <c:v>0.23</c:v>
                </c:pt>
                <c:pt idx="32">
                  <c:v>0.33</c:v>
                </c:pt>
                <c:pt idx="33">
                  <c:v>0.32300000000000001</c:v>
                </c:pt>
                <c:pt idx="34">
                  <c:v>0.32800000000000001</c:v>
                </c:pt>
                <c:pt idx="35">
                  <c:v>0.29499999999999998</c:v>
                </c:pt>
                <c:pt idx="36">
                  <c:v>0.24399999999999999</c:v>
                </c:pt>
                <c:pt idx="37">
                  <c:v>0.249</c:v>
                </c:pt>
                <c:pt idx="38">
                  <c:v>0.245</c:v>
                </c:pt>
                <c:pt idx="39">
                  <c:v>0.254</c:v>
                </c:pt>
                <c:pt idx="40">
                  <c:v>0.22800000000000001</c:v>
                </c:pt>
                <c:pt idx="41">
                  <c:v>0.219</c:v>
                </c:pt>
                <c:pt idx="42">
                  <c:v>0.16800000000000001</c:v>
                </c:pt>
                <c:pt idx="43">
                  <c:v>0.17699999999999999</c:v>
                </c:pt>
                <c:pt idx="44">
                  <c:v>9.5000000000000001E-2</c:v>
                </c:pt>
                <c:pt idx="45">
                  <c:v>7.5999999999999998E-2</c:v>
                </c:pt>
                <c:pt idx="46">
                  <c:v>7.1999999999999995E-2</c:v>
                </c:pt>
                <c:pt idx="47">
                  <c:v>4.7E-2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Split</c:v>
                </c:pt>
              </c:strCache>
            </c:strRef>
          </c:tx>
          <c:spPr>
            <a:ln w="38100">
              <a:solidFill>
                <a:srgbClr val="33CC3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Лист1!$A$2:$A$73</c:f>
              <c:strCache>
                <c:ptCount val="48"/>
                <c:pt idx="0">
                  <c:v>12:00 - 12:15</c:v>
                </c:pt>
                <c:pt idx="1">
                  <c:v>12:15 - 12:30</c:v>
                </c:pt>
                <c:pt idx="2">
                  <c:v>12:30 - 12:45</c:v>
                </c:pt>
                <c:pt idx="3">
                  <c:v>12:45 - 13:00</c:v>
                </c:pt>
                <c:pt idx="4">
                  <c:v>13:00 - 13:15</c:v>
                </c:pt>
                <c:pt idx="5">
                  <c:v>13:15 - 13:30</c:v>
                </c:pt>
                <c:pt idx="6">
                  <c:v>13:30 - 13:45</c:v>
                </c:pt>
                <c:pt idx="7">
                  <c:v>13:45 - 14:00</c:v>
                </c:pt>
                <c:pt idx="8">
                  <c:v>14:00 - 14:15</c:v>
                </c:pt>
                <c:pt idx="9">
                  <c:v>14:15 - 14:30</c:v>
                </c:pt>
                <c:pt idx="10">
                  <c:v>14:30 - 14:45</c:v>
                </c:pt>
                <c:pt idx="11">
                  <c:v>14:45 - 15:00</c:v>
                </c:pt>
                <c:pt idx="12">
                  <c:v>15:00 - 15:15</c:v>
                </c:pt>
                <c:pt idx="13">
                  <c:v>15:15 - 15:30</c:v>
                </c:pt>
                <c:pt idx="14">
                  <c:v>15:30 - 15:45</c:v>
                </c:pt>
                <c:pt idx="15">
                  <c:v>15:45 - 16:00</c:v>
                </c:pt>
                <c:pt idx="16">
                  <c:v>16:00 - 16:15</c:v>
                </c:pt>
                <c:pt idx="17">
                  <c:v>16:15 - 16:30</c:v>
                </c:pt>
                <c:pt idx="18">
                  <c:v>16:30 - 16:45</c:v>
                </c:pt>
                <c:pt idx="19">
                  <c:v>16:45 - 17:00</c:v>
                </c:pt>
                <c:pt idx="20">
                  <c:v>17:00 - 17:15</c:v>
                </c:pt>
                <c:pt idx="21">
                  <c:v>17:15 - 17:30</c:v>
                </c:pt>
                <c:pt idx="22">
                  <c:v>17:30 - 17:45</c:v>
                </c:pt>
                <c:pt idx="23">
                  <c:v>17:45 - 18:00</c:v>
                </c:pt>
                <c:pt idx="24">
                  <c:v>18:00 - 18:15</c:v>
                </c:pt>
                <c:pt idx="25">
                  <c:v>18:15 - 18:30</c:v>
                </c:pt>
                <c:pt idx="26">
                  <c:v>18:30 - 18:45</c:v>
                </c:pt>
                <c:pt idx="27">
                  <c:v>18:45 - 19:00</c:v>
                </c:pt>
                <c:pt idx="28">
                  <c:v>19:00 - 19:15</c:v>
                </c:pt>
                <c:pt idx="29">
                  <c:v>19:15 - 19:30</c:v>
                </c:pt>
                <c:pt idx="30">
                  <c:v>19:30 - 19:45</c:v>
                </c:pt>
                <c:pt idx="31">
                  <c:v>19:45 - 20:00</c:v>
                </c:pt>
                <c:pt idx="32">
                  <c:v>20:00 - 20:15</c:v>
                </c:pt>
                <c:pt idx="33">
                  <c:v>20:15 - 20:30</c:v>
                </c:pt>
                <c:pt idx="34">
                  <c:v>20:30 - 20:45</c:v>
                </c:pt>
                <c:pt idx="35">
                  <c:v>20:45 - 21:00</c:v>
                </c:pt>
                <c:pt idx="36">
                  <c:v>21:00 - 21:15</c:v>
                </c:pt>
                <c:pt idx="37">
                  <c:v>21:15 - 21:30</c:v>
                </c:pt>
                <c:pt idx="38">
                  <c:v>21:30 - 21:45</c:v>
                </c:pt>
                <c:pt idx="39">
                  <c:v>21:45 - 22:00</c:v>
                </c:pt>
                <c:pt idx="40">
                  <c:v>22:00 - 22:15</c:v>
                </c:pt>
                <c:pt idx="41">
                  <c:v>22:15 - 22:30</c:v>
                </c:pt>
                <c:pt idx="42">
                  <c:v>22:30 - 22:45</c:v>
                </c:pt>
                <c:pt idx="43">
                  <c:v>22:45 - 23:00</c:v>
                </c:pt>
                <c:pt idx="44">
                  <c:v>23:00 - 23:15</c:v>
                </c:pt>
                <c:pt idx="45">
                  <c:v>23:15 - 23:30</c:v>
                </c:pt>
                <c:pt idx="46">
                  <c:v>23:30 - 23:45</c:v>
                </c:pt>
                <c:pt idx="47">
                  <c:v>23:45 - 24:00</c:v>
                </c:pt>
              </c:strCache>
            </c:strRef>
          </c:cat>
          <c:val>
            <c:numRef>
              <c:f>Лист1!$D$2:$D$73</c:f>
              <c:numCache>
                <c:formatCode>General</c:formatCode>
                <c:ptCount val="48"/>
                <c:pt idx="0">
                  <c:v>6.7000000000000004E-2</c:v>
                </c:pt>
                <c:pt idx="1">
                  <c:v>6.7000000000000004E-2</c:v>
                </c:pt>
                <c:pt idx="2">
                  <c:v>9.0999999999999998E-2</c:v>
                </c:pt>
                <c:pt idx="3">
                  <c:v>8.4000000000000005E-2</c:v>
                </c:pt>
                <c:pt idx="4">
                  <c:v>0.123</c:v>
                </c:pt>
                <c:pt idx="5">
                  <c:v>0.108</c:v>
                </c:pt>
                <c:pt idx="6">
                  <c:v>0.10100000000000001</c:v>
                </c:pt>
                <c:pt idx="7">
                  <c:v>0.11</c:v>
                </c:pt>
                <c:pt idx="8">
                  <c:v>0.14099999999999999</c:v>
                </c:pt>
                <c:pt idx="9">
                  <c:v>0.161</c:v>
                </c:pt>
                <c:pt idx="10">
                  <c:v>0.16800000000000001</c:v>
                </c:pt>
                <c:pt idx="11">
                  <c:v>0.16700000000000001</c:v>
                </c:pt>
                <c:pt idx="12">
                  <c:v>0.28499999999999998</c:v>
                </c:pt>
                <c:pt idx="13">
                  <c:v>0.311</c:v>
                </c:pt>
                <c:pt idx="14">
                  <c:v>0.32</c:v>
                </c:pt>
                <c:pt idx="15">
                  <c:v>0.27300000000000002</c:v>
                </c:pt>
                <c:pt idx="16">
                  <c:v>0.23100000000000001</c:v>
                </c:pt>
                <c:pt idx="17">
                  <c:v>0.23100000000000001</c:v>
                </c:pt>
                <c:pt idx="18">
                  <c:v>0.20200000000000001</c:v>
                </c:pt>
                <c:pt idx="19">
                  <c:v>0.16900000000000001</c:v>
                </c:pt>
                <c:pt idx="20">
                  <c:v>0.33400000000000002</c:v>
                </c:pt>
                <c:pt idx="21">
                  <c:v>0.33400000000000002</c:v>
                </c:pt>
                <c:pt idx="22">
                  <c:v>0.39100000000000001</c:v>
                </c:pt>
                <c:pt idx="23">
                  <c:v>0.4</c:v>
                </c:pt>
                <c:pt idx="24">
                  <c:v>0.40799999999999997</c:v>
                </c:pt>
                <c:pt idx="25">
                  <c:v>0.42699999999999999</c:v>
                </c:pt>
                <c:pt idx="26">
                  <c:v>0.46</c:v>
                </c:pt>
                <c:pt idx="27">
                  <c:v>0.42</c:v>
                </c:pt>
                <c:pt idx="28">
                  <c:v>0.42499999999999999</c:v>
                </c:pt>
                <c:pt idx="29">
                  <c:v>0.432</c:v>
                </c:pt>
                <c:pt idx="30">
                  <c:v>0.41899999999999998</c:v>
                </c:pt>
                <c:pt idx="31">
                  <c:v>0.42399999999999999</c:v>
                </c:pt>
                <c:pt idx="32">
                  <c:v>0.60499999999999998</c:v>
                </c:pt>
                <c:pt idx="33">
                  <c:v>0.59499999999999997</c:v>
                </c:pt>
                <c:pt idx="34">
                  <c:v>0.60299999999999998</c:v>
                </c:pt>
                <c:pt idx="35">
                  <c:v>0.55800000000000005</c:v>
                </c:pt>
                <c:pt idx="36">
                  <c:v>0.46899999999999997</c:v>
                </c:pt>
                <c:pt idx="37">
                  <c:v>0.47299999999999998</c:v>
                </c:pt>
                <c:pt idx="38">
                  <c:v>0.45200000000000001</c:v>
                </c:pt>
                <c:pt idx="39">
                  <c:v>0.45100000000000001</c:v>
                </c:pt>
                <c:pt idx="40">
                  <c:v>0.38200000000000001</c:v>
                </c:pt>
                <c:pt idx="41">
                  <c:v>0.375</c:v>
                </c:pt>
                <c:pt idx="42">
                  <c:v>0.28499999999999998</c:v>
                </c:pt>
                <c:pt idx="43">
                  <c:v>0.29199999999999998</c:v>
                </c:pt>
                <c:pt idx="44">
                  <c:v>0.16300000000000001</c:v>
                </c:pt>
                <c:pt idx="45">
                  <c:v>0.13</c:v>
                </c:pt>
                <c:pt idx="46">
                  <c:v>0.126</c:v>
                </c:pt>
                <c:pt idx="47">
                  <c:v>0.11899999999999999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64928"/>
        <c:axId val="43144704"/>
      </c:lineChart>
      <c:catAx>
        <c:axId val="3556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43144704"/>
        <c:crosses val="autoZero"/>
        <c:auto val="1"/>
        <c:lblAlgn val="ctr"/>
        <c:lblOffset val="100"/>
        <c:noMultiLvlLbl val="0"/>
      </c:catAx>
      <c:valAx>
        <c:axId val="43144704"/>
        <c:scaling>
          <c:orientation val="minMax"/>
        </c:scaling>
        <c:delete val="0"/>
        <c:axPos val="l"/>
        <c:numFmt formatCode="#,##0.00" sourceLinked="0"/>
        <c:majorTickMark val="out"/>
        <c:minorTickMark val="none"/>
        <c:tickLblPos val="nextTo"/>
        <c:crossAx val="35564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effectLst>
              <a:softEdge rad="12700"/>
            </a:effectLst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 зрители ТВ</c:v>
                </c:pt>
                <c:pt idx="1">
                  <c:v>Любимы HD</c:v>
                </c:pt>
                <c:pt idx="2">
                  <c:v>CimeMax</c:v>
                </c:pt>
                <c:pt idx="3">
                  <c:v>Любимый HD + CineMax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38.799999999999997</c:v>
                </c:pt>
                <c:pt idx="1">
                  <c:v>38.5</c:v>
                </c:pt>
                <c:pt idx="2">
                  <c:v>57.4</c:v>
                </c:pt>
                <c:pt idx="3">
                  <c:v>46.9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effectLst>
              <a:softEdge rad="12700"/>
            </a:effectLst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 зрители ТВ</c:v>
                </c:pt>
                <c:pt idx="1">
                  <c:v>Любимы HD</c:v>
                </c:pt>
                <c:pt idx="2">
                  <c:v>CimeMax</c:v>
                </c:pt>
                <c:pt idx="3">
                  <c:v>Любимый HD + CineMax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61.2</c:v>
                </c:pt>
                <c:pt idx="1">
                  <c:v>61.5</c:v>
                </c:pt>
                <c:pt idx="2">
                  <c:v>42.6</c:v>
                </c:pt>
                <c:pt idx="3">
                  <c:v>53.1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4493184"/>
        <c:axId val="34494720"/>
      </c:barChart>
      <c:catAx>
        <c:axId val="34493184"/>
        <c:scaling>
          <c:orientation val="minMax"/>
        </c:scaling>
        <c:delete val="0"/>
        <c:axPos val="b"/>
        <c:majorTickMark val="out"/>
        <c:minorTickMark val="none"/>
        <c:tickLblPos val="nextTo"/>
        <c:crossAx val="34494720"/>
        <c:crosses val="autoZero"/>
        <c:auto val="1"/>
        <c:lblAlgn val="ctr"/>
        <c:lblOffset val="100"/>
        <c:noMultiLvlLbl val="0"/>
      </c:catAx>
      <c:valAx>
        <c:axId val="3449472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4493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10-18 лет</c:v>
                </c:pt>
              </c:strCache>
            </c:strRef>
          </c:tx>
          <c:spPr>
            <a:effectLst>
              <a:softEdge rad="12700"/>
            </a:effectLst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 зрители ТВ</c:v>
                </c:pt>
                <c:pt idx="1">
                  <c:v>Любимы HD</c:v>
                </c:pt>
                <c:pt idx="2">
                  <c:v>CimeMax</c:v>
                </c:pt>
                <c:pt idx="3">
                  <c:v>Любимый HD + CineMax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14.8</c:v>
                </c:pt>
                <c:pt idx="1">
                  <c:v>17.5</c:v>
                </c:pt>
                <c:pt idx="2">
                  <c:v>31</c:v>
                </c:pt>
                <c:pt idx="3">
                  <c:v>23.5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19-29 лет</c:v>
                </c:pt>
              </c:strCache>
            </c:strRef>
          </c:tx>
          <c:spPr>
            <a:effectLst>
              <a:softEdge rad="12700"/>
            </a:effectLst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 зрители ТВ</c:v>
                </c:pt>
                <c:pt idx="1">
                  <c:v>Любимы HD</c:v>
                </c:pt>
                <c:pt idx="2">
                  <c:v>CimeMax</c:v>
                </c:pt>
                <c:pt idx="3">
                  <c:v>Любимый HD + CineMax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24.6</c:v>
                </c:pt>
                <c:pt idx="1">
                  <c:v>18.8</c:v>
                </c:pt>
                <c:pt idx="2">
                  <c:v>24.9</c:v>
                </c:pt>
                <c:pt idx="3">
                  <c:v>21.5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30-39 лет</c:v>
                </c:pt>
              </c:strCache>
            </c:strRef>
          </c:tx>
          <c:spPr>
            <a:effectLst>
              <a:softEdge rad="12700"/>
            </a:effectLst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 зрители ТВ</c:v>
                </c:pt>
                <c:pt idx="1">
                  <c:v>Любимы HD</c:v>
                </c:pt>
                <c:pt idx="2">
                  <c:v>CimeMax</c:v>
                </c:pt>
                <c:pt idx="3">
                  <c:v>Любимый HD + CineMax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18.7</c:v>
                </c:pt>
                <c:pt idx="1">
                  <c:v>28.4</c:v>
                </c:pt>
                <c:pt idx="2">
                  <c:v>18</c:v>
                </c:pt>
                <c:pt idx="3">
                  <c:v>23.8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40-49 лет</c:v>
                </c:pt>
              </c:strCache>
            </c:strRef>
          </c:tx>
          <c:spPr>
            <a:effectLst>
              <a:softEdge rad="12700"/>
            </a:effectLst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 зрители ТВ</c:v>
                </c:pt>
                <c:pt idx="1">
                  <c:v>Любимы HD</c:v>
                </c:pt>
                <c:pt idx="2">
                  <c:v>CimeMax</c:v>
                </c:pt>
                <c:pt idx="3">
                  <c:v>Любимый HD + CineMax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15.9</c:v>
                </c:pt>
                <c:pt idx="1">
                  <c:v>15</c:v>
                </c:pt>
                <c:pt idx="2">
                  <c:v>16.600000000000001</c:v>
                </c:pt>
                <c:pt idx="3">
                  <c:v>15.7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50-59 лет</c:v>
                </c:pt>
              </c:strCache>
            </c:strRef>
          </c:tx>
          <c:spPr>
            <a:effectLst>
              <a:softEdge rad="12700"/>
            </a:effectLst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 зрители ТВ</c:v>
                </c:pt>
                <c:pt idx="1">
                  <c:v>Любимы HD</c:v>
                </c:pt>
                <c:pt idx="2">
                  <c:v>CimeMax</c:v>
                </c:pt>
                <c:pt idx="3">
                  <c:v>Любимый HD + CineMax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9.8000000000000007</c:v>
                </c:pt>
                <c:pt idx="1">
                  <c:v>14.7</c:v>
                </c:pt>
                <c:pt idx="2">
                  <c:v>8.1999999999999993</c:v>
                </c:pt>
                <c:pt idx="3">
                  <c:v>11.8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60 лет и более</c:v>
                </c:pt>
              </c:strCache>
            </c:strRef>
          </c:tx>
          <c:spPr>
            <a:effectLst>
              <a:softEdge rad="12700"/>
            </a:effectLst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 зрители ТВ</c:v>
                </c:pt>
                <c:pt idx="1">
                  <c:v>Любимы HD</c:v>
                </c:pt>
                <c:pt idx="2">
                  <c:v>CimeMax</c:v>
                </c:pt>
                <c:pt idx="3">
                  <c:v>Любимый HD + CineMax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16.2</c:v>
                </c:pt>
                <c:pt idx="1">
                  <c:v>5.6</c:v>
                </c:pt>
                <c:pt idx="2">
                  <c:v>1.3</c:v>
                </c:pt>
                <c:pt idx="3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6968960"/>
        <c:axId val="89359872"/>
      </c:barChart>
      <c:catAx>
        <c:axId val="86968960"/>
        <c:scaling>
          <c:orientation val="minMax"/>
        </c:scaling>
        <c:delete val="0"/>
        <c:axPos val="b"/>
        <c:majorTickMark val="out"/>
        <c:minorTickMark val="none"/>
        <c:tickLblPos val="nextTo"/>
        <c:crossAx val="89359872"/>
        <c:crosses val="autoZero"/>
        <c:auto val="1"/>
        <c:lblAlgn val="ctr"/>
        <c:lblOffset val="100"/>
        <c:noMultiLvlLbl val="0"/>
      </c:catAx>
      <c:valAx>
        <c:axId val="8935987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86968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077948024607437E-2"/>
          <c:y val="6.4668740510313669E-2"/>
          <c:w val="0.71849808590006004"/>
          <c:h val="0.7524557456578898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7030A0"/>
            </a:solidFill>
            <a:effectLst>
              <a:softEdge rad="12700"/>
            </a:effectLst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 зрители ТВ</c:v>
                </c:pt>
                <c:pt idx="1">
                  <c:v>Любимы HD</c:v>
                </c:pt>
                <c:pt idx="2">
                  <c:v>CimeMax</c:v>
                </c:pt>
                <c:pt idx="3">
                  <c:v>Любимый HD + CineMax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38.6</c:v>
                </c:pt>
                <c:pt idx="1">
                  <c:v>32.700000000000003</c:v>
                </c:pt>
                <c:pt idx="2">
                  <c:v>18.899999999999999</c:v>
                </c:pt>
                <c:pt idx="3">
                  <c:v>26.6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C000"/>
            </a:solidFill>
            <a:effectLst>
              <a:softEdge rad="12700"/>
            </a:effectLst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 зрители ТВ</c:v>
                </c:pt>
                <c:pt idx="1">
                  <c:v>Любимы HD</c:v>
                </c:pt>
                <c:pt idx="2">
                  <c:v>CimeMax</c:v>
                </c:pt>
                <c:pt idx="3">
                  <c:v>Любимый HD + CineMax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46</c:v>
                </c:pt>
                <c:pt idx="1">
                  <c:v>42.1</c:v>
                </c:pt>
                <c:pt idx="2">
                  <c:v>72.7</c:v>
                </c:pt>
                <c:pt idx="3">
                  <c:v>55.7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FF0000"/>
            </a:solidFill>
            <a:effectLst>
              <a:softEdge rad="12700"/>
            </a:effectLst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 зрители ТВ</c:v>
                </c:pt>
                <c:pt idx="1">
                  <c:v>Любимы HD</c:v>
                </c:pt>
                <c:pt idx="2">
                  <c:v>CimeMax</c:v>
                </c:pt>
                <c:pt idx="3">
                  <c:v>Любимый HD + CineMax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15.4</c:v>
                </c:pt>
                <c:pt idx="1">
                  <c:v>25.2</c:v>
                </c:pt>
                <c:pt idx="2">
                  <c:v>8.4</c:v>
                </c:pt>
                <c:pt idx="3">
                  <c:v>17.7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1274112"/>
        <c:axId val="52308224"/>
      </c:barChart>
      <c:catAx>
        <c:axId val="51274112"/>
        <c:scaling>
          <c:orientation val="minMax"/>
        </c:scaling>
        <c:delete val="0"/>
        <c:axPos val="b"/>
        <c:majorTickMark val="out"/>
        <c:minorTickMark val="none"/>
        <c:tickLblPos val="nextTo"/>
        <c:crossAx val="52308224"/>
        <c:crosses val="autoZero"/>
        <c:auto val="1"/>
        <c:lblAlgn val="ctr"/>
        <c:lblOffset val="100"/>
        <c:noMultiLvlLbl val="0"/>
      </c:catAx>
      <c:valAx>
        <c:axId val="5230822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51274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49D54-B16C-49B1-A657-23B2544969B0}" type="datetimeFigureOut">
              <a:rPr lang="ru-RU" smtClean="0"/>
              <a:t>11.12.2019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AFB06-A619-414B-AF21-4488C7DE53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33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E5CC-43EF-4494-A351-548A58446D84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7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EF0-6205-4336-8E8C-2FC6B2F73986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20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C849-0BA7-4461-80DF-FB9A938775E2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30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D92C-CBA0-41F8-B37D-9DB2851349F7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61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F306-A259-4C6F-A8B5-9B19D0213135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202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4490B-B2AD-4B20-A1B3-AA51F2766D24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72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4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4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7D0-0B05-44A3-8869-51D38C45E516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48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27533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91FE-144D-4D27-B71C-D2221ADFFE31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659982"/>
            <a:ext cx="2133600" cy="273844"/>
          </a:xfrm>
        </p:spPr>
        <p:txBody>
          <a:bodyPr/>
          <a:lstStyle/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6" name="Picture 2" descr="https://attachment.outlook.live.net/owa/valerkin%40hotmail.com/service.svc/s/GetAttachmentThumbnail?id=AQMkADAwATExADUxNy00YzM1LWYzNTQtMDACLTAwCgBGAAADkrwI9ZkYy0%2BeOrNSadDYjwcAX34JG17cNEWgTb40tnUX7wAAAgEMAAAAX34JG17cNEWgTb40tnUX7wADcW4YDQAAAAESABAAIywngT1igUSaodHCEeS3sQ%3D%3D&amp;thumbnailType=2&amp;owa=outlook.live.com&amp;scriptVer=2019070701.13&amp;isc=1&amp;X-OWA-CANARY=V5Ta-_bnTEiisGzPkOzQsuAFwVOMCtcYkMfUo3zOPs1Vu02-Za213rgs6Zw0ZInVZfAb5lxzgYk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24569"/>
            <a:ext cx="684031" cy="33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attachment.outlook.live.net/owa/valerkin%40hotmail.com/service.svc/s/GetAttachmentThumbnail?id=AQMkADAwATExADUxNy00YzM1LWYzNTQtMDACLTAwCgBGAAADkrwI9ZkYy0%2BeOrNSadDYjwcAX34JG17cNEWgTb40tnUX7wAAAgEMAAAAX34JG17cNEWgTb40tnUX7wADcW4YDQAAAAESABAA02NPSFN%2BjEm1DfZgSRxLKw%3D%3D&amp;thumbnailType=2&amp;owa=outlook.live.com&amp;scriptVer=2019070701.13&amp;isc=1&amp;X-OWA-CANARY=y3AKG7cXBEu_PUfxVJiJrgD6nFWMCtcYJ9vbal06d0Qn94SrtqscLtCoBlssIpY0aVqL_GaAmGo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878" y="377407"/>
            <a:ext cx="681775" cy="19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84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77FA-96E7-42E7-9D9A-B6E2860EE306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65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1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B286-E828-426E-BB62-0BB87077BF68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81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8B6DC-11F5-4A61-A0E2-83E5085D7150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32963-E68B-45F0-82BD-2F32C8AB7C92}" type="datetime1">
              <a:rPr lang="ru-RU" smtClean="0"/>
              <a:t>11.12.2019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F907-9CE5-4FB8-9AA6-25B86116F5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95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0</a:t>
            </a:fld>
            <a:endParaRPr lang="ru-RU" dirty="0"/>
          </a:p>
        </p:txBody>
      </p:sp>
      <p:pic>
        <p:nvPicPr>
          <p:cNvPr id="1026" name="Picture 2" descr="https://attachment.outlook.live.net/owa/valerkin%40hotmail.com/service.svc/s/GetAttachmentThumbnail?id=AQMkADAwATExADUxNy00YzM1LWYzNTQtMDACLTAwCgBGAAADkrwI9ZkYy0%2BeOrNSadDYjwcAX34JG17cNEWgTb40tnUX7wAAAgEMAAAAX34JG17cNEWgTb40tnUX7wADcW4YDQAAAAESABAAIywngT1igUSaodHCEeS3sQ%3D%3D&amp;thumbnailType=2&amp;owa=outlook.live.com&amp;scriptVer=2019070701.13&amp;isc=1&amp;X-OWA-CANARY=V5Ta-_bnTEiisGzPkOzQsuAFwVOMCtcYkMfUo3zOPs1Vu02-Za213rgs6Zw0ZInVZfAb5lxzgYk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707654"/>
            <a:ext cx="1950864" cy="94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ttachment.outlook.live.net/owa/valerkin%40hotmail.com/service.svc/s/GetAttachmentThumbnail?id=AQMkADAwATExADUxNy00YzM1LWYzNTQtMDACLTAwCgBGAAADkrwI9ZkYy0%2BeOrNSadDYjwcAX34JG17cNEWgTb40tnUX7wAAAgEMAAAAX34JG17cNEWgTb40tnUX7wADcW4YDQAAAAESABAA02NPSFN%2BjEm1DfZgSRxLKw%3D%3D&amp;thumbnailType=2&amp;owa=outlook.live.com&amp;scriptVer=2019070701.13&amp;isc=1&amp;X-OWA-CANARY=y3AKG7cXBEu_PUfxVJiJrgD6nFWMCtcYJ9vbal06d0Qn94SrtqscLtCoBlssIpY0aVqL_GaAmGo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1798936"/>
            <a:ext cx="2736303" cy="76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20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F907-9CE5-4FB8-9AA6-25B86116F53F}" type="slidenum">
              <a:rPr lang="ru-RU" smtClean="0"/>
              <a:t>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2973" y="843558"/>
            <a:ext cx="8738795" cy="3816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НАЛИЧИЕ ТАЙМ-СЛОТОВ С ВЫСОКИМ УРОВЕНЕМ АФФИНИТИ-ИНДЕКСА ДЛЯ ВСЕХ ЦЕЛЕВЫХ АУДИТОРИЙ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РАЗМЕЩЕНИЕ НА ДВУХ ТЕЛЕКАНАЛАХ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ОХВАТ АУДИТОРИИ С РАЗЛИЧНЫМИ ПРЕДПОЧТЕНИЯМИ В ПРОС</a:t>
            </a:r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ОТРЕ ТЕЛЕВИЗИОННОГО КОНТЕНТА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НАЛИЧИЕ ЯРКОВЫРАЖЕННЫХ ЗОН РАЗМЕЩЕНИЯ КАК ПО ГЕОГРАФИЧЕСКОМУ ТАК И ПО ВОЗРОСТОМУ КРИТЕРИЯМ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100" dirty="0">
              <a:solidFill>
                <a:schemeClr val="tx1"/>
              </a:solidFill>
            </a:endParaRP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endParaRPr lang="ru-RU" sz="1100" dirty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*Учитывая одинаковое техническое проникновение в Южном и Северном регионах, справедливо данные Южного региона приравнивать к прогнозным показателям Северного региона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6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8100"/>
            <a:ext cx="7776864" cy="6275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Программа телеканалов разнообразна и позволяет удовлетворить спрос любого зрителя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18186"/>
            <a:ext cx="2133600" cy="273844"/>
          </a:xfrm>
        </p:spPr>
        <p:txBody>
          <a:bodyPr/>
          <a:lstStyle/>
          <a:p>
            <a:fld id="{FABBF907-9CE5-4FB8-9AA6-25B86116F53F}" type="slidenum">
              <a:rPr lang="ru-RU" smtClean="0"/>
              <a:t>1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3886" y="4836193"/>
            <a:ext cx="8692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/>
              <a:t>Источник: </a:t>
            </a:r>
            <a:r>
              <a:rPr lang="en-US" sz="900" i="1" dirty="0" smtClean="0"/>
              <a:t>TNS Central Asia</a:t>
            </a:r>
            <a:r>
              <a:rPr lang="ru-RU" sz="900" i="1" dirty="0" smtClean="0"/>
              <a:t>. </a:t>
            </a:r>
            <a:r>
              <a:rPr lang="en-US" sz="900" i="1" dirty="0" smtClean="0"/>
              <a:t>02</a:t>
            </a:r>
            <a:r>
              <a:rPr lang="ru-RU" sz="900" i="1" dirty="0" smtClean="0"/>
              <a:t>.0</a:t>
            </a:r>
            <a:r>
              <a:rPr lang="en-US" sz="900" i="1" dirty="0" smtClean="0"/>
              <a:t>9</a:t>
            </a:r>
            <a:r>
              <a:rPr lang="ru-RU" sz="900" i="1" dirty="0" smtClean="0"/>
              <a:t>-</a:t>
            </a:r>
            <a:r>
              <a:rPr lang="en-US" sz="900" i="1" dirty="0" smtClean="0"/>
              <a:t>20</a:t>
            </a:r>
            <a:r>
              <a:rPr lang="ru-RU" sz="900" i="1" dirty="0" smtClean="0"/>
              <a:t>.</a:t>
            </a:r>
            <a:r>
              <a:rPr lang="en-US" sz="900" i="1" dirty="0" smtClean="0"/>
              <a:t>10</a:t>
            </a:r>
            <a:r>
              <a:rPr lang="ru-RU" sz="900" i="1" dirty="0" smtClean="0"/>
              <a:t>.2019</a:t>
            </a:r>
            <a:r>
              <a:rPr lang="en-US" sz="900" i="1" dirty="0" smtClean="0"/>
              <a:t>; </a:t>
            </a:r>
            <a:r>
              <a:rPr lang="ru-RU" sz="900" i="1" dirty="0" smtClean="0"/>
              <a:t>Все 1</a:t>
            </a:r>
            <a:r>
              <a:rPr lang="en-US" sz="900" i="1" dirty="0" smtClean="0"/>
              <a:t>0+</a:t>
            </a:r>
            <a:r>
              <a:rPr lang="ru-RU" sz="900" i="1" dirty="0" smtClean="0"/>
              <a:t> лет</a:t>
            </a:r>
            <a:r>
              <a:rPr lang="en-US" sz="900" i="1" dirty="0" smtClean="0"/>
              <a:t>;</a:t>
            </a:r>
            <a:r>
              <a:rPr lang="ru-RU" sz="900" i="1" dirty="0" smtClean="0"/>
              <a:t> </a:t>
            </a:r>
            <a:r>
              <a:rPr lang="en-US" sz="900" i="1" dirty="0" smtClean="0"/>
              <a:t>Rch (000)</a:t>
            </a:r>
            <a:r>
              <a:rPr lang="ru-RU" sz="900" i="1" dirty="0" smtClean="0"/>
              <a:t>.</a:t>
            </a:r>
            <a:endParaRPr lang="ru-RU" sz="900" i="1" dirty="0"/>
          </a:p>
        </p:txBody>
      </p:sp>
      <p:pic>
        <p:nvPicPr>
          <p:cNvPr id="8" name="Picture 2" descr="https://attachment.outlook.live.net/owa/valerkin%40hotmail.com/service.svc/s/GetAttachmentThumbnail?id=AQMkADAwATExADUxNy00YzM1LWYzNTQtMDACLTAwCgBGAAADkrwI9ZkYy0%2BeOrNSadDYjwcAX34JG17cNEWgTb40tnUX7wAAAgEMAAAAX34JG17cNEWgTb40tnUX7wADcW4YDQAAAAESABAAIywngT1igUSaodHCEeS3sQ%3D%3D&amp;thumbnailType=2&amp;owa=outlook.live.com&amp;scriptVer=2019070701.13&amp;isc=1&amp;X-OWA-CANARY=V5Ta-_bnTEiisGzPkOzQsuAFwVOMCtcYkMfUo3zOPs1Vu02-Za213rgs6Zw0ZInVZfAb5lxzgYk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536" y="1136942"/>
            <a:ext cx="1061021" cy="51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attachment.outlook.live.net/owa/valerkin%40hotmail.com/service.svc/s/GetAttachmentThumbnail?id=AQMkADAwATExADUxNy00YzM1LWYzNTQtMDACLTAwCgBGAAADkrwI9ZkYy0%2BeOrNSadDYjwcAX34JG17cNEWgTb40tnUX7wAAAgEMAAAAX34JG17cNEWgTb40tnUX7wADcW4YDQAAAAESABAA02NPSFN%2BjEm1DfZgSRxLKw%3D%3D&amp;thumbnailType=2&amp;owa=outlook.live.com&amp;scriptVer=2019070701.13&amp;isc=1&amp;X-OWA-CANARY=y3AKG7cXBEu_PUfxVJiJrgD6nFWMCtcYJ9vbal06d0Qn94SrtqscLtCoBlssIpY0aVqL_GaAmGo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182094"/>
            <a:ext cx="1057520" cy="29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1981994"/>
            <a:ext cx="69847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Программа телеканалов ориентирована на зрителей предпочитающего просмотр лучших сериалов и художественных фильмов. Для деткой аудитории телеканалы транслируют популярную анимацию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683568" y="1070287"/>
            <a:ext cx="6048672" cy="648072"/>
          </a:xfrm>
          <a:prstGeom prst="homePlat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Для зрителя с предпочтениями российского контента</a:t>
            </a:r>
            <a:endParaRPr lang="ru-RU" sz="1800" b="1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683568" y="3005675"/>
            <a:ext cx="6048672" cy="64807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/>
              <a:t>Для зрителя с предпочтениями просмотра программ производства дальнего зарубежья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1400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Телеканал постоянно общается со своим зрителем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886" y="4836193"/>
            <a:ext cx="8692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/>
              <a:t>Источник: Фокус-группы г. Бишкек</a:t>
            </a:r>
            <a:r>
              <a:rPr lang="en-US" sz="900" i="1" dirty="0" smtClean="0"/>
              <a:t>; </a:t>
            </a:r>
            <a:r>
              <a:rPr lang="ru-RU" sz="900" i="1" dirty="0" smtClean="0"/>
              <a:t>лето 2019</a:t>
            </a:r>
            <a:endParaRPr lang="ru-RU" sz="900" i="1" dirty="0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18186"/>
            <a:ext cx="2133600" cy="273844"/>
          </a:xfrm>
        </p:spPr>
        <p:txBody>
          <a:bodyPr/>
          <a:lstStyle/>
          <a:p>
            <a:fld id="{FABBF907-9CE5-4FB8-9AA6-25B86116F53F}" type="slidenum">
              <a:rPr lang="ru-RU" smtClean="0"/>
              <a:t>2</a:t>
            </a:fld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 rot="16200000">
            <a:off x="-649732" y="1297758"/>
            <a:ext cx="1971920" cy="72007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92219" indent="-292219" algn="l" defTabSz="7792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142" indent="-243516" algn="l" defTabSz="7792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4065" indent="-194813" algn="l" defTabSz="7792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3690" indent="-194813" algn="l" defTabSz="7792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3316" indent="-194813" algn="l" defTabSz="7792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2942" indent="-194813" algn="l" defTabSz="7792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7792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7792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77925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600" b="1" dirty="0" smtClean="0"/>
              <a:t>Семейный канал/канал для всей семьи:</a:t>
            </a:r>
            <a:endParaRPr lang="ru-RU" sz="16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33536" y="1995687"/>
            <a:ext cx="82809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7417453" y="1464846"/>
            <a:ext cx="1152128" cy="33131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ОРТ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48558" y="1442158"/>
            <a:ext cx="768709" cy="3319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НТС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31753" y="1442158"/>
            <a:ext cx="1180079" cy="3319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КИНО 312</a:t>
            </a:r>
            <a:endParaRPr lang="ru-RU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2" b="26138"/>
          <a:stretch/>
        </p:blipFill>
        <p:spPr bwMode="auto">
          <a:xfrm>
            <a:off x="5703754" y="1325817"/>
            <a:ext cx="1102160" cy="54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3531753" y="1040967"/>
            <a:ext cx="1180376" cy="3426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РТР</a:t>
            </a:r>
            <a:endParaRPr lang="ru-RU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7565421" y="970532"/>
            <a:ext cx="856193" cy="57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100" i="1" dirty="0" smtClean="0"/>
              <a:t>Лидер</a:t>
            </a:r>
            <a:endParaRPr lang="ru-RU" sz="11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127776" y="938102"/>
            <a:ext cx="1657200" cy="12241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373" y="1039008"/>
            <a:ext cx="1183605" cy="80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1040935" y="1388867"/>
            <a:ext cx="666683" cy="3413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НБТ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27584" y="1010110"/>
            <a:ext cx="1065435" cy="11521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899592" y="1173240"/>
            <a:ext cx="1183605" cy="57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100" i="1" dirty="0" smtClean="0"/>
              <a:t>Аутсайдер</a:t>
            </a:r>
            <a:endParaRPr lang="ru-RU" sz="1100" i="1" dirty="0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55662"/>
            <a:ext cx="1183605" cy="80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520941" y="3261363"/>
            <a:ext cx="666683" cy="3413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НБТ</a:t>
            </a:r>
            <a:endParaRPr lang="ru-RU" b="1" dirty="0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 rot="16200000">
            <a:off x="-801517" y="3264748"/>
            <a:ext cx="2250091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b="1" dirty="0" smtClean="0"/>
              <a:t>Развлекательный/Заряжающий </a:t>
            </a:r>
            <a:r>
              <a:rPr lang="ru-RU" sz="1600" b="1" dirty="0"/>
              <a:t>позитивом:</a:t>
            </a:r>
            <a:endParaRPr lang="ru-RU" sz="1600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661528" y="3917366"/>
            <a:ext cx="82809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Объект 2"/>
          <p:cNvSpPr txBox="1">
            <a:spLocks/>
          </p:cNvSpPr>
          <p:nvPr/>
        </p:nvSpPr>
        <p:spPr>
          <a:xfrm>
            <a:off x="2708176" y="4299943"/>
            <a:ext cx="4312096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100" i="1" dirty="0" smtClean="0"/>
              <a:t>По степени выраженность характеристики</a:t>
            </a:r>
            <a:endParaRPr lang="ru-RU" sz="1100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785324" y="3293476"/>
            <a:ext cx="1152128" cy="33131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ОРТ</a:t>
            </a:r>
            <a:endParaRPr lang="ru-RU" dirty="0"/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2" b="26138"/>
          <a:stretch/>
        </p:blipFill>
        <p:spPr bwMode="auto">
          <a:xfrm>
            <a:off x="5471918" y="3184806"/>
            <a:ext cx="1102160" cy="54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4694805" y="3302300"/>
            <a:ext cx="768709" cy="3319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НТС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425757" y="3296949"/>
            <a:ext cx="1180376" cy="3426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РТР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203034" y="3292837"/>
            <a:ext cx="1180079" cy="3319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КИНО 312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534325" y="2856207"/>
            <a:ext cx="2501998" cy="122413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бъект 2"/>
          <p:cNvSpPr txBox="1">
            <a:spLocks/>
          </p:cNvSpPr>
          <p:nvPr/>
        </p:nvSpPr>
        <p:spPr>
          <a:xfrm>
            <a:off x="7604239" y="2928216"/>
            <a:ext cx="856193" cy="57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100" i="1" dirty="0" smtClean="0"/>
              <a:t>Лидер</a:t>
            </a:r>
            <a:endParaRPr lang="ru-RU" sz="1100" i="1" dirty="0"/>
          </a:p>
        </p:txBody>
      </p:sp>
      <p:pic>
        <p:nvPicPr>
          <p:cNvPr id="40" name="Picture 4" descr="https://attachment.outlook.live.net/owa/valerkin%40hotmail.com/service.svc/s/GetAttachmentThumbnail?id=AQMkADAwATExADUxNy00YzM1LWYzNTQtMDACLTAwCgBGAAADkrwI9ZkYy0%2BeOrNSadDYjwcAX34JG17cNEWgTb40tnUX7wAAAgEMAAAAX34JG17cNEWgTb40tnUX7wADcW4YDQAAAAESABAA02NPSFN%2BjEm1DfZgSRxLKw%3D%3D&amp;thumbnailType=2&amp;owa=outlook.live.com&amp;scriptVer=2019070701.13&amp;isc=1&amp;X-OWA-CANARY=y3AKG7cXBEu_PUfxVJiJrgD6nFWMCtcYJ9vbal06d0Qn94SrtqscLtCoBlssIpY0aVqL_GaAmGo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074" y="949478"/>
            <a:ext cx="1057520" cy="29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https://attachment.outlook.live.net/owa/valerkin%40hotmail.com/service.svc/s/GetAttachmentThumbnail?id=AQMkADAwATExADUxNy00YzM1LWYzNTQtMDACLTAwCgBGAAADkrwI9ZkYy0%2BeOrNSadDYjwcAX34JG17cNEWgTb40tnUX7wAAAgEMAAAAX34JG17cNEWgTb40tnUX7wADcW4YDQAAAAESABAA02NPSFN%2BjEm1DfZgSRxLKw%3D%3D&amp;thumbnailType=2&amp;owa=outlook.live.com&amp;scriptVer=2019070701.13&amp;isc=1&amp;X-OWA-CANARY=y3AKG7cXBEu_PUfxVJiJrgD6nFWMCtcYJ9vbal06d0Qn94SrtqscLtCoBlssIpY0aVqL_GaAmGo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662" y="3324884"/>
            <a:ext cx="1057520" cy="29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80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Структура программной сетки телеканалов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18186"/>
            <a:ext cx="2133600" cy="273844"/>
          </a:xfrm>
        </p:spPr>
        <p:txBody>
          <a:bodyPr/>
          <a:lstStyle/>
          <a:p>
            <a:fld id="{FABBF907-9CE5-4FB8-9AA6-25B86116F53F}" type="slidenum">
              <a:rPr lang="ru-RU" smtClean="0"/>
              <a:t>3</a:t>
            </a:fld>
            <a:endParaRPr lang="ru-RU" dirty="0"/>
          </a:p>
        </p:txBody>
      </p:sp>
      <p:pic>
        <p:nvPicPr>
          <p:cNvPr id="14" name="Picture 2" descr="https://attachment.outlook.live.net/owa/valerkin%40hotmail.com/service.svc/s/GetAttachmentThumbnail?id=AQMkADAwATExADUxNy00YzM1LWYzNTQtMDACLTAwCgBGAAADkrwI9ZkYy0%2BeOrNSadDYjwcAX34JG17cNEWgTb40tnUX7wAAAgEMAAAAX34JG17cNEWgTb40tnUX7wADcW4YDQAAAAESABAAIywngT1igUSaodHCEeS3sQ%3D%3D&amp;thumbnailType=2&amp;owa=outlook.live.com&amp;scriptVer=2019070701.13&amp;isc=1&amp;X-OWA-CANARY=V5Ta-_bnTEiisGzPkOzQsuAFwVOMCtcYkMfUo3zOPs1Vu02-Za213rgs6Zw0ZInVZfAb5lxzgYk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24371"/>
            <a:ext cx="1061021" cy="51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247022"/>
              </p:ext>
            </p:extLst>
          </p:nvPr>
        </p:nvGraphicFramePr>
        <p:xfrm>
          <a:off x="1193925" y="640684"/>
          <a:ext cx="2971426" cy="4091306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54584"/>
                <a:gridCol w="997867"/>
                <a:gridCol w="66524"/>
                <a:gridCol w="454584"/>
                <a:gridCol w="997867"/>
              </a:tblGrid>
              <a:tr h="1076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Будние (ПН-ПТ)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Выходные (СБ-ВС)</a:t>
                      </a:r>
                    </a:p>
                  </a:txBody>
                  <a:tcPr marL="4466" marR="4466" marT="4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07:00 - 07:30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Юмористические программы на кыргызском языке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07:00 - 07:30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Музыкальные, юмористические программы 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киргизском языке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07:30 - 08:00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07:30 - 08:00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08:00 - 08:30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Кел, чай ичели 12+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08:00 - 08:30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08:30 - 09:00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08:30 - 09:00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09:00 - 09:30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09:00 - 09:30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Западная</a:t>
                      </a:r>
                      <a:r>
                        <a:rPr lang="ru-RU" sz="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анимация с поддержкой мульти языковой дорожки</a:t>
                      </a:r>
                      <a:endParaRPr lang="en-US" sz="5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09:30 - 10:00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09:30 - 10:00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0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10:00 - 10:30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77925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Реалити шоу  на кыргызском языке (повтор от 18:00)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10:00 - 10:30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10:30 - 11:00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10:30 - 11:00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Программы</a:t>
                      </a:r>
                      <a:r>
                        <a:rPr lang="ru-RU" sz="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собственного производства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30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11:00 - 11:30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Кыргызский художественный фильм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11:00 - 11:30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11:30 - 12:00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11:30 - 12:00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12:00 - 12:30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12:00 - 12:30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Российский короткометражный сериал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12:30 - 13:00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12:30 - 13:00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13:00 - 13:30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Женская мелодрама (Россия)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13:00 - 13:30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13:30 - 14:00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13:30 - 14:00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14:00 - 14:30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14:00 - 14:30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14:30 - 15:00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14:30 - 15:00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8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15:00 - 15:30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ТНТ Сериалы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15:00 - 15:30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15:30 - 16:00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15:30 - 16:00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Кыргызский художественный фильм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84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16:00 - 16:30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16:00 - 16:30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0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16:30 - 17:00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16:30 - 17:00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17:00 - 17:30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Анимационный сериал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17:00 - 17:30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Полнометражная Анимация (Россия)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17:30 - 18:00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Собственное производство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17:30 - 18:00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18:00 - 18:30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Реалити шоу  на кыргызском языке 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18:00 - 18:30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18:30 - 19:00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18:30 - 19:00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Российский фильм (Новинка)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19:00 - 19:30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Российский сериал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19:00 - 19:30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19:30 - 20:00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19:30 - 20:00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0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20:00 - 20:30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20:00 - 20:30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2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20:30 - 21:00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20:30 - 21:00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Новинки кинопроката с поддержкой мульти языковой дорожки (Россия)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21:00 - 21:30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Кел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чай </a:t>
                      </a:r>
                      <a:r>
                        <a:rPr lang="ru-RU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ичели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12+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21:00 - 21:30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0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21:30 - 22:00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21:30 - 22:00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4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22:00 - 22:30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22:00 - 22:30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22:30 - 23:00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22:30 - 23:00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23:00 - 23:30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Российский фильм 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(2011-2019 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гг.)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23:00 - 23:30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0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23:30 - 24:00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23:30 - 24:00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24:00 - 24:30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24:00 - 24:30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ТОП музыкальные проекты ОРТ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76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24:30 - 25:00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24:30 - 25:00</a:t>
                      </a:r>
                    </a:p>
                  </a:txBody>
                  <a:tcPr marL="4466" marR="4466" marT="4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381204"/>
              </p:ext>
            </p:extLst>
          </p:nvPr>
        </p:nvGraphicFramePr>
        <p:xfrm>
          <a:off x="5546204" y="613862"/>
          <a:ext cx="1656184" cy="4118127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81257"/>
                <a:gridCol w="1074927"/>
              </a:tblGrid>
              <a:tr h="105593">
                <a:tc>
                  <a:txBody>
                    <a:bodyPr/>
                    <a:lstStyle/>
                    <a:p>
                      <a:pPr algn="ctr" fontAlgn="ctr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1" marR="4351" marT="43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ПН-ВС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1" marR="4351" marT="43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07:00 - 07:30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Юмористические программы на кыргызском языке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07:30 - 08:00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08:00 - 08:30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Музыка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08:30 - 09:00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Кел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чай </a:t>
                      </a:r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ичели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12+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09:00 - 09:30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09:30 - 10:00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10:00 - 10:30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Аниме фильм/сериал (Япония)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10:30 - 11:00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11:00 - 11:30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11:30 - 12:00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Анимационный фильм (Д)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12:00 - 12:30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12:30 - 13:00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13:00 - 13:30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Семейный фильм (комедия, фэнтази)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13:30 - 14:00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14:00 - 14:30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14:30 - 15:00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Кыргызский художественный фильм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15:00 - 15:30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15:30 - 16:00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16:00 - 16:30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Кыргызский художественный фильм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16:30 - 17:00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17:00 - 17:30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17:30 - 18:00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Анимационный сериал (Д)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18:00 - 18:30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Кел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чай </a:t>
                      </a:r>
                      <a:r>
                        <a:rPr lang="ru-RU" sz="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ичели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12+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18:30 - 19:00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19:00 - 19:30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19:30 - 20:00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Художественный фильм </a:t>
                      </a:r>
                      <a:endParaRPr lang="ru-RU" sz="5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новинки 2018/2019) </a:t>
                      </a:r>
                      <a:endParaRPr lang="ru-RU" sz="5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 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драмы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20:00 - 20:30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20:30 - 21:00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21:00 - 21:30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21:30 - 22:00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22:00 - 22:30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"ТАМАШОУ"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22:30 - 23:00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23:00 - 23:30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Художественный фильм </a:t>
                      </a:r>
                      <a:endParaRPr lang="ru-RU" sz="5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(новинки 2018/2019)</a:t>
                      </a:r>
                    </a:p>
                    <a:p>
                      <a:pPr algn="ctr" fontAlgn="ctr"/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боевик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триллер, </a:t>
                      </a:r>
                      <a:r>
                        <a:rPr lang="ru-RU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ужасы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23:30 - 24:00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24:00 - 24:30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24:30 - 25:00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25:00 - 25:30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25:30 - 26:00</a:t>
                      </a:r>
                    </a:p>
                  </a:txBody>
                  <a:tcPr marL="4351" marR="4351" marT="4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Picture 4" descr="https://attachment.outlook.live.net/owa/valerkin%40hotmail.com/service.svc/s/GetAttachmentThumbnail?id=AQMkADAwATExADUxNy00YzM1LWYzNTQtMDACLTAwCgBGAAADkrwI9ZkYy0%2BeOrNSadDYjwcAX34JG17cNEWgTb40tnUX7wAAAgEMAAAAX34JG17cNEWgTb40tnUX7wADcW4YDQAAAAESABAA02NPSFN%2BjEm1DfZgSRxLKw%3D%3D&amp;thumbnailType=2&amp;owa=outlook.live.com&amp;scriptVer=2019070701.13&amp;isc=1&amp;X-OWA-CANARY=y3AKG7cXBEu_PUfxVJiJrgD6nFWMCtcYJ9vbal06d0Qn94SrtqscLtCoBlssIpY0aVqL_GaAmGo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29378"/>
            <a:ext cx="1057520" cy="29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79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8100"/>
            <a:ext cx="7776864" cy="6275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Техническое проникновение в </a:t>
            </a:r>
            <a:r>
              <a:rPr lang="ru-RU" dirty="0" smtClean="0">
                <a:solidFill>
                  <a:srgbClr val="00B050"/>
                </a:solidFill>
              </a:rPr>
              <a:t>ЦЭТВ телеканалов «Любимый </a:t>
            </a:r>
            <a:r>
              <a:rPr lang="en-US" dirty="0" smtClean="0">
                <a:solidFill>
                  <a:srgbClr val="00B050"/>
                </a:solidFill>
              </a:rPr>
              <a:t>HD</a:t>
            </a:r>
            <a:r>
              <a:rPr lang="ru-RU" dirty="0" smtClean="0">
                <a:solidFill>
                  <a:srgbClr val="00B050"/>
                </a:solidFill>
              </a:rPr>
              <a:t>» и «</a:t>
            </a:r>
            <a:r>
              <a:rPr lang="en-US" dirty="0" smtClean="0">
                <a:solidFill>
                  <a:srgbClr val="00B050"/>
                </a:solidFill>
              </a:rPr>
              <a:t>CineMax</a:t>
            </a:r>
            <a:r>
              <a:rPr lang="ru-RU" dirty="0" smtClean="0">
                <a:solidFill>
                  <a:srgbClr val="00B050"/>
                </a:solidFill>
              </a:rPr>
              <a:t>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18186"/>
            <a:ext cx="2133600" cy="273844"/>
          </a:xfrm>
        </p:spPr>
        <p:txBody>
          <a:bodyPr/>
          <a:lstStyle/>
          <a:p>
            <a:fld id="{FABBF907-9CE5-4FB8-9AA6-25B86116F53F}" type="slidenum">
              <a:rPr lang="ru-RU" smtClean="0"/>
              <a:t>4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3886" y="4836193"/>
            <a:ext cx="8692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/>
              <a:t>Источник: </a:t>
            </a:r>
            <a:r>
              <a:rPr lang="ru-RU" sz="900" i="1" dirty="0" smtClean="0"/>
              <a:t>ОАО «РПО РМТР»</a:t>
            </a:r>
            <a:endParaRPr lang="ru-RU" sz="9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23410"/>
              </p:ext>
            </p:extLst>
          </p:nvPr>
        </p:nvGraphicFramePr>
        <p:xfrm>
          <a:off x="251520" y="843558"/>
          <a:ext cx="609600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Область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 населенных пунктов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Охвачено населенных пунктов (%)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Чуйская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Таласская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Ыссык-Кульская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Нарынская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Ошская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Джалал-Абадская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Баткенская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29,3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06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8100"/>
            <a:ext cx="7776864" cy="6275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Более 347 тысяч зрителей </a:t>
            </a:r>
            <a:r>
              <a:rPr lang="en-US" dirty="0" smtClean="0">
                <a:solidFill>
                  <a:srgbClr val="00B050"/>
                </a:solidFill>
              </a:rPr>
              <a:t>(30%) </a:t>
            </a:r>
            <a:r>
              <a:rPr lang="ru-RU" dirty="0" smtClean="0">
                <a:solidFill>
                  <a:srgbClr val="00B050"/>
                </a:solidFill>
              </a:rPr>
              <a:t>городов </a:t>
            </a:r>
            <a:r>
              <a:rPr lang="ru-RU" dirty="0" smtClean="0">
                <a:solidFill>
                  <a:srgbClr val="00B050"/>
                </a:solidFill>
              </a:rPr>
              <a:t>Бишкек, Ош и Джалал-Абад смотрят наши телеканалы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18186"/>
            <a:ext cx="2133600" cy="273844"/>
          </a:xfrm>
        </p:spPr>
        <p:txBody>
          <a:bodyPr/>
          <a:lstStyle/>
          <a:p>
            <a:fld id="{FABBF907-9CE5-4FB8-9AA6-25B86116F53F}" type="slidenum">
              <a:rPr lang="ru-RU" smtClean="0"/>
              <a:t>5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3886" y="4836193"/>
            <a:ext cx="8692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/>
              <a:t>Источник: </a:t>
            </a:r>
            <a:r>
              <a:rPr lang="en-US" sz="900" i="1" dirty="0" smtClean="0"/>
              <a:t>TNS Central Asia</a:t>
            </a:r>
            <a:r>
              <a:rPr lang="ru-RU" sz="900" i="1" dirty="0" smtClean="0"/>
              <a:t>. </a:t>
            </a:r>
            <a:r>
              <a:rPr lang="en-US" sz="900" i="1" dirty="0" smtClean="0"/>
              <a:t>02</a:t>
            </a:r>
            <a:r>
              <a:rPr lang="ru-RU" sz="900" i="1" dirty="0" smtClean="0"/>
              <a:t>.0</a:t>
            </a:r>
            <a:r>
              <a:rPr lang="en-US" sz="900" i="1" dirty="0" smtClean="0"/>
              <a:t>9</a:t>
            </a:r>
            <a:r>
              <a:rPr lang="ru-RU" sz="900" i="1" dirty="0" smtClean="0"/>
              <a:t>-</a:t>
            </a:r>
            <a:r>
              <a:rPr lang="en-US" sz="900" i="1" dirty="0" smtClean="0"/>
              <a:t>20</a:t>
            </a:r>
            <a:r>
              <a:rPr lang="ru-RU" sz="900" i="1" dirty="0" smtClean="0"/>
              <a:t>.</a:t>
            </a:r>
            <a:r>
              <a:rPr lang="en-US" sz="900" i="1" dirty="0" smtClean="0"/>
              <a:t>10</a:t>
            </a:r>
            <a:r>
              <a:rPr lang="ru-RU" sz="900" i="1" dirty="0" smtClean="0"/>
              <a:t>.2019</a:t>
            </a:r>
            <a:r>
              <a:rPr lang="en-US" sz="900" i="1" dirty="0" smtClean="0"/>
              <a:t>; </a:t>
            </a:r>
            <a:r>
              <a:rPr lang="ru-RU" sz="900" i="1" dirty="0" smtClean="0"/>
              <a:t>Все 1</a:t>
            </a:r>
            <a:r>
              <a:rPr lang="en-US" sz="900" i="1" dirty="0" smtClean="0"/>
              <a:t>0+</a:t>
            </a:r>
            <a:r>
              <a:rPr lang="ru-RU" sz="900" i="1" dirty="0" smtClean="0"/>
              <a:t> лет</a:t>
            </a:r>
            <a:r>
              <a:rPr lang="en-US" sz="900" i="1" dirty="0" smtClean="0"/>
              <a:t>;</a:t>
            </a:r>
            <a:r>
              <a:rPr lang="ru-RU" sz="900" i="1" dirty="0" smtClean="0"/>
              <a:t> </a:t>
            </a:r>
            <a:r>
              <a:rPr lang="en-US" sz="900" i="1" dirty="0" smtClean="0"/>
              <a:t>Rch (000)</a:t>
            </a:r>
            <a:r>
              <a:rPr lang="ru-RU" sz="900" i="1" dirty="0" smtClean="0"/>
              <a:t>.</a:t>
            </a:r>
            <a:endParaRPr lang="ru-RU" sz="900" i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17921356"/>
              </p:ext>
            </p:extLst>
          </p:nvPr>
        </p:nvGraphicFramePr>
        <p:xfrm>
          <a:off x="251520" y="699542"/>
          <a:ext cx="8640960" cy="3904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https://attachment.outlook.live.net/owa/valerkin%40hotmail.com/service.svc/s/GetAttachmentThumbnail?id=AQMkADAwATExADUxNy00YzM1LWYzNTQtMDACLTAwCgBGAAADkrwI9ZkYy0%2BeOrNSadDYjwcAX34JG17cNEWgTb40tnUX7wAAAgEMAAAAX34JG17cNEWgTb40tnUX7wADcW4YDQAAAAESABAAIywngT1igUSaodHCEeS3sQ%3D%3D&amp;thumbnailType=2&amp;owa=outlook.live.com&amp;scriptVer=2019070701.13&amp;isc=1&amp;X-OWA-CANARY=V5Ta-_bnTEiisGzPkOzQsuAFwVOMCtcYkMfUo3zOPs1Vu02-Za213rgs6Zw0ZInVZfAb5lxzgYk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0016"/>
            <a:ext cx="1061021" cy="51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attachment.outlook.live.net/owa/valerkin%40hotmail.com/service.svc/s/GetAttachmentThumbnail?id=AQMkADAwATExADUxNy00YzM1LWYzNTQtMDACLTAwCgBGAAADkrwI9ZkYy0%2BeOrNSadDYjwcAX34JG17cNEWgTb40tnUX7wAAAgEMAAAAX34JG17cNEWgTb40tnUX7wADcW4YDQAAAAESABAA02NPSFN%2BjEm1DfZgSRxLKw%3D%3D&amp;thumbnailType=2&amp;owa=outlook.live.com&amp;scriptVer=2019070701.13&amp;isc=1&amp;X-OWA-CANARY=y3AKG7cXBEu_PUfxVJiJrgD6nFWMCtcYJ9vbal06d0Qn94SrtqscLtCoBlssIpY0aVqL_GaAmGo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66" y="1464072"/>
            <a:ext cx="1057520" cy="29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attachment.outlook.live.net/owa/valerkin%40hotmail.com/service.svc/s/GetAttachmentThumbnail?id=AQMkADAwATExADUxNy00YzM1LWYzNTQtMDACLTAwCgBGAAADkrwI9ZkYy0%2BeOrNSadDYjwcAX34JG17cNEWgTb40tnUX7wAAAgEMAAAAX34JG17cNEWgTb40tnUX7wADcW4YDQAAAAESABAAIywngT1igUSaodHCEeS3sQ%3D%3D&amp;thumbnailType=2&amp;owa=outlook.live.com&amp;scriptVer=2019070701.13&amp;isc=1&amp;X-OWA-CANARY=V5Ta-_bnTEiisGzPkOzQsuAFwVOMCtcYkMfUo3zOPs1Vu02-Za213rgs6Zw0ZInVZfAb5lxzgYk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9" y="2283718"/>
            <a:ext cx="1061021" cy="51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attachment.outlook.live.net/owa/valerkin%40hotmail.com/service.svc/s/GetAttachmentThumbnail?id=AQMkADAwATExADUxNy00YzM1LWYzNTQtMDACLTAwCgBGAAADkrwI9ZkYy0%2BeOrNSadDYjwcAX34JG17cNEWgTb40tnUX7wAAAgEMAAAAX34JG17cNEWgTb40tnUX7wADcW4YDQAAAAESABAA02NPSFN%2BjEm1DfZgSRxLKw%3D%3D&amp;thumbnailType=2&amp;owa=outlook.live.com&amp;scriptVer=2019070701.13&amp;isc=1&amp;X-OWA-CANARY=y3AKG7cXBEu_PUfxVJiJrgD6nFWMCtcYJ9vbal06d0Qn94SrtqscLtCoBlssIpY0aVqL_GaAmGo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3651870"/>
            <a:ext cx="1057520" cy="29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497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992888" cy="62753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Охват зрителей в разбивке по дню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18186"/>
            <a:ext cx="2133600" cy="273844"/>
          </a:xfrm>
        </p:spPr>
        <p:txBody>
          <a:bodyPr/>
          <a:lstStyle/>
          <a:p>
            <a:fld id="{FABBF907-9CE5-4FB8-9AA6-25B86116F53F}" type="slidenum">
              <a:rPr lang="ru-RU" smtClean="0"/>
              <a:t>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3886" y="4836193"/>
            <a:ext cx="8692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/>
              <a:t>Источник: </a:t>
            </a:r>
            <a:r>
              <a:rPr lang="en-US" sz="900" i="1" dirty="0" smtClean="0"/>
              <a:t>TNS Central Asia</a:t>
            </a:r>
            <a:r>
              <a:rPr lang="ru-RU" sz="900" i="1" dirty="0" smtClean="0"/>
              <a:t>. </a:t>
            </a:r>
            <a:r>
              <a:rPr lang="en-US" sz="900" i="1" dirty="0" smtClean="0"/>
              <a:t>02</a:t>
            </a:r>
            <a:r>
              <a:rPr lang="ru-RU" sz="900" i="1" dirty="0" smtClean="0"/>
              <a:t>.0</a:t>
            </a:r>
            <a:r>
              <a:rPr lang="en-US" sz="900" i="1" dirty="0" smtClean="0"/>
              <a:t>9</a:t>
            </a:r>
            <a:r>
              <a:rPr lang="ru-RU" sz="900" i="1" dirty="0" smtClean="0"/>
              <a:t>-</a:t>
            </a:r>
            <a:r>
              <a:rPr lang="en-US" sz="900" i="1" dirty="0" smtClean="0"/>
              <a:t>20</a:t>
            </a:r>
            <a:r>
              <a:rPr lang="ru-RU" sz="900" i="1" dirty="0" smtClean="0"/>
              <a:t>.</a:t>
            </a:r>
            <a:r>
              <a:rPr lang="en-US" sz="900" i="1" dirty="0" smtClean="0"/>
              <a:t>10</a:t>
            </a:r>
            <a:r>
              <a:rPr lang="ru-RU" sz="900" i="1" dirty="0" smtClean="0"/>
              <a:t>.2019</a:t>
            </a:r>
            <a:r>
              <a:rPr lang="en-US" sz="900" i="1" dirty="0" smtClean="0"/>
              <a:t>; </a:t>
            </a:r>
            <a:r>
              <a:rPr lang="ru-RU" sz="900" i="1" dirty="0" smtClean="0"/>
              <a:t>Все 1</a:t>
            </a:r>
            <a:r>
              <a:rPr lang="en-US" sz="900" i="1" dirty="0" smtClean="0"/>
              <a:t>0+</a:t>
            </a:r>
            <a:r>
              <a:rPr lang="ru-RU" sz="900" i="1" dirty="0" smtClean="0"/>
              <a:t> лет</a:t>
            </a:r>
            <a:r>
              <a:rPr lang="en-US" sz="900" i="1" dirty="0" smtClean="0"/>
              <a:t>;</a:t>
            </a:r>
            <a:r>
              <a:rPr lang="ru-RU" sz="900" i="1" dirty="0" smtClean="0"/>
              <a:t> </a:t>
            </a:r>
            <a:r>
              <a:rPr lang="en-US" sz="900" i="1" dirty="0" smtClean="0"/>
              <a:t>Rch (000)</a:t>
            </a:r>
            <a:r>
              <a:rPr lang="ru-RU" sz="900" i="1" dirty="0" smtClean="0"/>
              <a:t>.</a:t>
            </a:r>
            <a:endParaRPr lang="ru-RU" sz="900" i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18463771"/>
              </p:ext>
            </p:extLst>
          </p:nvPr>
        </p:nvGraphicFramePr>
        <p:xfrm>
          <a:off x="327416" y="1131589"/>
          <a:ext cx="2880320" cy="3704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1112" y="951146"/>
            <a:ext cx="946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тыс. человек</a:t>
            </a:r>
            <a:endParaRPr lang="ru-RU" sz="1100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908533172"/>
              </p:ext>
            </p:extLst>
          </p:nvPr>
        </p:nvGraphicFramePr>
        <p:xfrm>
          <a:off x="3131840" y="1131590"/>
          <a:ext cx="2880320" cy="3704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266637944"/>
              </p:ext>
            </p:extLst>
          </p:nvPr>
        </p:nvGraphicFramePr>
        <p:xfrm>
          <a:off x="5940152" y="1131590"/>
          <a:ext cx="2880320" cy="3704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Picture 2" descr="https://attachment.outlook.live.net/owa/valerkin%40hotmail.com/service.svc/s/GetAttachmentThumbnail?id=AQMkADAwATExADUxNy00YzM1LWYzNTQtMDACLTAwCgBGAAADkrwI9ZkYy0%2BeOrNSadDYjwcAX34JG17cNEWgTb40tnUX7wAAAgEMAAAAX34JG17cNEWgTb40tnUX7wADcW4YDQAAAAESABAAIywngT1igUSaodHCEeS3sQ%3D%3D&amp;thumbnailType=2&amp;owa=outlook.live.com&amp;scriptVer=2019070701.13&amp;isc=1&amp;X-OWA-CANARY=V5Ta-_bnTEiisGzPkOzQsuAFwVOMCtcYkMfUo3zOPs1Vu02-Za213rgs6Zw0ZInVZfAb5lxzgYk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67190"/>
            <a:ext cx="1061021" cy="51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attachment.outlook.live.net/owa/valerkin%40hotmail.com/service.svc/s/GetAttachmentThumbnail?id=AQMkADAwATExADUxNy00YzM1LWYzNTQtMDACLTAwCgBGAAADkrwI9ZkYy0%2BeOrNSadDYjwcAX34JG17cNEWgTb40tnUX7wAAAgEMAAAAX34JG17cNEWgTb40tnUX7wADcW4YDQAAAAESABAA02NPSFN%2BjEm1DfZgSRxLKw%3D%3D&amp;thumbnailType=2&amp;owa=outlook.live.com&amp;scriptVer=2019070701.13&amp;isc=1&amp;X-OWA-CANARY=y3AKG7cXBEu_PUfxVJiJrgD6nFWMCtcYJ9vbal06d0Qn94SrtqscLtCoBlssIpY0aVqL_GaAmGo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126" y="1071246"/>
            <a:ext cx="1057520" cy="29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attachment.outlook.live.net/owa/valerkin%40hotmail.com/service.svc/s/GetAttachmentThumbnail?id=AQMkADAwATExADUxNy00YzM1LWYzNTQtMDACLTAwCgBGAAADkrwI9ZkYy0%2BeOrNSadDYjwcAX34JG17cNEWgTb40tnUX7wAAAgEMAAAAX34JG17cNEWgTb40tnUX7wADcW4YDQAAAAESABAAIywngT1igUSaodHCEeS3sQ%3D%3D&amp;thumbnailType=2&amp;owa=outlook.live.com&amp;scriptVer=2019070701.13&amp;isc=1&amp;X-OWA-CANARY=V5Ta-_bnTEiisGzPkOzQsuAFwVOMCtcYkMfUo3zOPs1Vu02-Za213rgs6Zw0ZInVZfAb5lxzgYk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97995"/>
            <a:ext cx="1061021" cy="51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s://attachment.outlook.live.net/owa/valerkin%40hotmail.com/service.svc/s/GetAttachmentThumbnail?id=AQMkADAwATExADUxNy00YzM1LWYzNTQtMDACLTAwCgBGAAADkrwI9ZkYy0%2BeOrNSadDYjwcAX34JG17cNEWgTb40tnUX7wAAAgEMAAAAX34JG17cNEWgTb40tnUX7wADcW4YDQAAAAESABAA02NPSFN%2BjEm1DfZgSRxLKw%3D%3D&amp;thumbnailType=2&amp;owa=outlook.live.com&amp;scriptVer=2019070701.13&amp;isc=1&amp;X-OWA-CANARY=y3AKG7cXBEu_PUfxVJiJrgD6nFWMCtcYJ9vbal06d0Qn94SrtqscLtCoBlssIpY0aVqL_GaAmGo.&amp;token=eyJhbGciOiJSUzI1NiIsImtpZCI6IjA2MDBGOUY2NzQ2MjA3MzdFNzM0MDRFMjg3QzQ1QTgxOENCN0NFQjgiLCJ4NXQiOiJCZ0Q1OW5SaUJ6Zm5OQVRpaDhSYWdZeTN6cmciLCJ0eXAiOiJKV1QifQ.eyJ2ZXIiOiJFeGNoYW5nZS5DYWxsYmFjay5WMSIsImFwcGN0eHNlbmRlciI6Ik93YURvd25sb2FkQDg0ZGY5ZTdmLWU5ZjYtNDBhZi1iNDM1LWFhYWFhYWFhYWFhYSIsImFwcGN0eCI6IntcIm1zZXhjaHByb3RcIjpcIm93YVwiLFwicHJpbWFyeXNpZFwiOlwiUy0xLTI4MjctNzA5MzUtMTI3ODYwNDExNlwiLFwicHVpZFwiOlwiMzA0NjY0NzgzNzQ1ODc2XCIsXCJvaWRcIjpcIjAwMDExNTE3LTRjMzUtZjM1NC0wMDAwLTAwMDAwMDAwMDAwMFwiLFwic2NvcGVcIjpcIk93YURvd25sb2FkXCJ9IiwibmJmIjoxNTYzMzUwMDM0LCJleHAiOjE1NjMzNTA2MzQsImlzcyI6IjAwMDAwMDAyLTAwMDAtMGZmMS1jZTAwLTAwMDAwMDAwMDAwMEA4NGRmOWU3Zi1lOWY2LTQwYWYtYjQzNS1hYWFhYWFhYWFhYWEiLCJhdWQiOiIwMDAwMDAwMi0wMDAwLTBmZjEtY2UwMC0wMDAwMDAwMDAwMDAvYXR0YWNobWVudC5vdXRsb29rLmxpdmUubmV0QDg0ZGY5ZTdmLWU5ZjYtNDBhZi1iNDM1LWFhYWFhYWFhYWFhYSJ9.oqi1YT2T57GwThieuTO8qZ7iNOEsphMfyt9VYk8cQPY4AkwavRM75bwNRKkI8X23qC5KRpCEPo0RkFGeIICV7yVZIFSdyVD_hDjVHR7OEuoq3gRjphD5e9OFIXcsIKRWwaphDkR9liXz5KY--Ukh8Vlk7Rk88UN3cPJER3bqVpBYyyherza1Xqjy4lSr-d_WpjHEblCyo4FUQWJxINBnJ1zYQZlntqqrNMmUiDWxJN3QQeO3WjJ9ik3UuD-QXq9xl_V0ihn4TEGBGm4PqkDR2zn8P3qDQOYiSP_tC-7qpQwfwi-J9R5zVyl__CI9ntusgVBEuCpqg2dFBAI1OMn0SQ&amp;animation=tru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068" y="763997"/>
            <a:ext cx="1057520" cy="29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706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2009"/>
            <a:ext cx="7920880" cy="6275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Распределение аудитории телеканалов Любимы </a:t>
            </a:r>
            <a:r>
              <a:rPr lang="en-US" dirty="0" smtClean="0">
                <a:solidFill>
                  <a:srgbClr val="00B050"/>
                </a:solidFill>
              </a:rPr>
              <a:t>HD </a:t>
            </a:r>
            <a:r>
              <a:rPr lang="ru-RU" dirty="0" smtClean="0">
                <a:solidFill>
                  <a:srgbClr val="00B050"/>
                </a:solidFill>
              </a:rPr>
              <a:t>и </a:t>
            </a:r>
            <a:r>
              <a:rPr lang="en-US" dirty="0" smtClean="0">
                <a:solidFill>
                  <a:srgbClr val="00B050"/>
                </a:solidFill>
              </a:rPr>
              <a:t>CineMax</a:t>
            </a:r>
            <a:r>
              <a:rPr lang="ru-RU" dirty="0" smtClean="0">
                <a:solidFill>
                  <a:srgbClr val="00B050"/>
                </a:solidFill>
              </a:rPr>
              <a:t> по дню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18186"/>
            <a:ext cx="2133600" cy="273844"/>
          </a:xfrm>
        </p:spPr>
        <p:txBody>
          <a:bodyPr/>
          <a:lstStyle/>
          <a:p>
            <a:fld id="{FABBF907-9CE5-4FB8-9AA6-25B86116F53F}" type="slidenum">
              <a:rPr lang="ru-RU" smtClean="0"/>
              <a:t>7</a:t>
            </a:fld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43886" y="4836193"/>
            <a:ext cx="8692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/>
              <a:t>Источник: </a:t>
            </a:r>
            <a:r>
              <a:rPr lang="en-US" sz="900" i="1" dirty="0" smtClean="0"/>
              <a:t>TNS Central Asia</a:t>
            </a:r>
            <a:r>
              <a:rPr lang="ru-RU" sz="900" i="1" dirty="0" smtClean="0"/>
              <a:t>. </a:t>
            </a:r>
            <a:r>
              <a:rPr lang="en-US" sz="900" i="1" dirty="0" smtClean="0"/>
              <a:t>02</a:t>
            </a:r>
            <a:r>
              <a:rPr lang="ru-RU" sz="900" i="1" dirty="0" smtClean="0"/>
              <a:t>.0</a:t>
            </a:r>
            <a:r>
              <a:rPr lang="en-US" sz="900" i="1" dirty="0" smtClean="0"/>
              <a:t>9</a:t>
            </a:r>
            <a:r>
              <a:rPr lang="ru-RU" sz="900" i="1" dirty="0" smtClean="0"/>
              <a:t>-</a:t>
            </a:r>
            <a:r>
              <a:rPr lang="en-US" sz="900" i="1" dirty="0" smtClean="0"/>
              <a:t>20</a:t>
            </a:r>
            <a:r>
              <a:rPr lang="ru-RU" sz="900" i="1" dirty="0" smtClean="0"/>
              <a:t>.</a:t>
            </a:r>
            <a:r>
              <a:rPr lang="en-US" sz="900" i="1" dirty="0" smtClean="0"/>
              <a:t>10</a:t>
            </a:r>
            <a:r>
              <a:rPr lang="ru-RU" sz="900" i="1" dirty="0" smtClean="0"/>
              <a:t>.2019</a:t>
            </a:r>
            <a:r>
              <a:rPr lang="en-US" sz="900" i="1" dirty="0" smtClean="0"/>
              <a:t>; </a:t>
            </a:r>
            <a:r>
              <a:rPr lang="ru-RU" sz="900" i="1" dirty="0" smtClean="0"/>
              <a:t>Все 1</a:t>
            </a:r>
            <a:r>
              <a:rPr lang="en-US" sz="900" i="1" dirty="0" smtClean="0"/>
              <a:t>0+</a:t>
            </a:r>
            <a:r>
              <a:rPr lang="ru-RU" sz="900" i="1" dirty="0" smtClean="0"/>
              <a:t> лет</a:t>
            </a:r>
            <a:r>
              <a:rPr lang="en-US" sz="900" i="1" dirty="0" smtClean="0"/>
              <a:t>;</a:t>
            </a:r>
            <a:r>
              <a:rPr lang="ru-RU" sz="900" i="1" dirty="0" smtClean="0"/>
              <a:t> </a:t>
            </a:r>
            <a:r>
              <a:rPr lang="en-US" sz="900" i="1" dirty="0" smtClean="0"/>
              <a:t>12</a:t>
            </a:r>
            <a:r>
              <a:rPr lang="ru-RU" sz="900" i="1" dirty="0" smtClean="0"/>
              <a:t>:00-24:00</a:t>
            </a:r>
            <a:r>
              <a:rPr lang="en-US" sz="900" i="1" dirty="0" smtClean="0"/>
              <a:t>; </a:t>
            </a:r>
            <a:r>
              <a:rPr lang="en-US" sz="900" i="1" dirty="0" smtClean="0"/>
              <a:t>Rtg</a:t>
            </a:r>
            <a:r>
              <a:rPr lang="en-US" sz="900" i="1" dirty="0" smtClean="0"/>
              <a:t>%, Shr%</a:t>
            </a:r>
            <a:r>
              <a:rPr lang="en-US" sz="900" i="1" dirty="0" smtClean="0"/>
              <a:t>; </a:t>
            </a:r>
            <a:r>
              <a:rPr lang="ru-RU" sz="900" i="1" dirty="0" smtClean="0"/>
              <a:t>.</a:t>
            </a:r>
            <a:endParaRPr lang="ru-RU" sz="900" i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48187197"/>
              </p:ext>
            </p:extLst>
          </p:nvPr>
        </p:nvGraphicFramePr>
        <p:xfrm>
          <a:off x="251520" y="915566"/>
          <a:ext cx="864096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255637"/>
              </p:ext>
            </p:extLst>
          </p:nvPr>
        </p:nvGraphicFramePr>
        <p:xfrm>
          <a:off x="899592" y="843558"/>
          <a:ext cx="3960442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116125"/>
                <a:gridCol w="1116125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Телеканал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Рейтинг (%)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Доля (%)</a:t>
                      </a:r>
                      <a:endParaRPr lang="ru-RU" sz="110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Любимый </a:t>
                      </a:r>
                      <a:r>
                        <a:rPr lang="en-US" sz="1100" dirty="0" smtClean="0"/>
                        <a:t>HD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0.17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0.6</a:t>
                      </a:r>
                      <a:endParaRPr lang="ru-RU" sz="110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CineMax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0.13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0.5</a:t>
                      </a:r>
                      <a:endParaRPr lang="ru-RU" sz="110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Split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0.30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1.1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319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920880" cy="6275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Профиль аудитории телеканалов Любимы </a:t>
            </a:r>
            <a:r>
              <a:rPr lang="en-US" dirty="0" smtClean="0">
                <a:solidFill>
                  <a:srgbClr val="00B050"/>
                </a:solidFill>
              </a:rPr>
              <a:t>HD </a:t>
            </a:r>
            <a:r>
              <a:rPr lang="ru-RU" dirty="0" smtClean="0">
                <a:solidFill>
                  <a:srgbClr val="00B050"/>
                </a:solidFill>
              </a:rPr>
              <a:t>и </a:t>
            </a:r>
            <a:r>
              <a:rPr lang="en-US" dirty="0" smtClean="0">
                <a:solidFill>
                  <a:srgbClr val="00B050"/>
                </a:solidFill>
              </a:rPr>
              <a:t>CineMax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818186"/>
            <a:ext cx="2133600" cy="273844"/>
          </a:xfrm>
        </p:spPr>
        <p:txBody>
          <a:bodyPr/>
          <a:lstStyle/>
          <a:p>
            <a:fld id="{FABBF907-9CE5-4FB8-9AA6-25B86116F53F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67094063"/>
              </p:ext>
            </p:extLst>
          </p:nvPr>
        </p:nvGraphicFramePr>
        <p:xfrm>
          <a:off x="251520" y="555526"/>
          <a:ext cx="424847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971028116"/>
              </p:ext>
            </p:extLst>
          </p:nvPr>
        </p:nvGraphicFramePr>
        <p:xfrm>
          <a:off x="4644008" y="555526"/>
          <a:ext cx="424847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605712694"/>
              </p:ext>
            </p:extLst>
          </p:nvPr>
        </p:nvGraphicFramePr>
        <p:xfrm>
          <a:off x="251520" y="2715766"/>
          <a:ext cx="424847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3886" y="4836193"/>
            <a:ext cx="86926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/>
              <a:t>Источник: </a:t>
            </a:r>
            <a:r>
              <a:rPr lang="en-US" sz="900" i="1" dirty="0" smtClean="0"/>
              <a:t>TNS Central Asia</a:t>
            </a:r>
            <a:r>
              <a:rPr lang="ru-RU" sz="900" i="1" dirty="0" smtClean="0"/>
              <a:t>. </a:t>
            </a:r>
            <a:r>
              <a:rPr lang="en-US" sz="900" i="1" dirty="0" smtClean="0"/>
              <a:t>02</a:t>
            </a:r>
            <a:r>
              <a:rPr lang="ru-RU" sz="900" i="1" dirty="0" smtClean="0"/>
              <a:t>.0</a:t>
            </a:r>
            <a:r>
              <a:rPr lang="en-US" sz="900" i="1" dirty="0" smtClean="0"/>
              <a:t>9</a:t>
            </a:r>
            <a:r>
              <a:rPr lang="ru-RU" sz="900" i="1" dirty="0" smtClean="0"/>
              <a:t>-</a:t>
            </a:r>
            <a:r>
              <a:rPr lang="en-US" sz="900" i="1" dirty="0" smtClean="0"/>
              <a:t>20</a:t>
            </a:r>
            <a:r>
              <a:rPr lang="ru-RU" sz="900" i="1" dirty="0" smtClean="0"/>
              <a:t>.</a:t>
            </a:r>
            <a:r>
              <a:rPr lang="en-US" sz="900" i="1" dirty="0" smtClean="0"/>
              <a:t>10</a:t>
            </a:r>
            <a:r>
              <a:rPr lang="ru-RU" sz="900" i="1" dirty="0" smtClean="0"/>
              <a:t>.2019</a:t>
            </a:r>
            <a:r>
              <a:rPr lang="en-US" sz="900" i="1" dirty="0" smtClean="0"/>
              <a:t>; </a:t>
            </a:r>
            <a:r>
              <a:rPr lang="ru-RU" sz="900" i="1" dirty="0" smtClean="0"/>
              <a:t>Все 1</a:t>
            </a:r>
            <a:r>
              <a:rPr lang="en-US" sz="900" i="1" dirty="0" smtClean="0"/>
              <a:t>0+</a:t>
            </a:r>
            <a:r>
              <a:rPr lang="ru-RU" sz="900" i="1" dirty="0" smtClean="0"/>
              <a:t> лет</a:t>
            </a:r>
            <a:r>
              <a:rPr lang="en-US" sz="900" i="1" dirty="0" smtClean="0"/>
              <a:t>;</a:t>
            </a:r>
            <a:r>
              <a:rPr lang="ru-RU" sz="900" i="1" dirty="0" smtClean="0"/>
              <a:t> </a:t>
            </a:r>
            <a:r>
              <a:rPr lang="en-US" sz="900" i="1" dirty="0" smtClean="0"/>
              <a:t>TgSat%</a:t>
            </a:r>
            <a:r>
              <a:rPr lang="ru-RU" sz="900" i="1" dirty="0" smtClean="0"/>
              <a:t>.</a:t>
            </a:r>
            <a:endParaRPr lang="ru-RU" sz="9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2931790"/>
            <a:ext cx="45365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200" dirty="0" smtClean="0"/>
              <a:t>Аудитория сплита телеканалов «Любимый </a:t>
            </a:r>
            <a:r>
              <a:rPr lang="en-US" sz="1200" dirty="0" smtClean="0"/>
              <a:t>HD</a:t>
            </a:r>
            <a:r>
              <a:rPr lang="ru-RU" sz="1200" dirty="0" smtClean="0"/>
              <a:t>» + «</a:t>
            </a:r>
            <a:r>
              <a:rPr lang="en-US" sz="1200" dirty="0" smtClean="0"/>
              <a:t>CineMax</a:t>
            </a:r>
            <a:r>
              <a:rPr lang="ru-RU" sz="1200" dirty="0" smtClean="0"/>
              <a:t>» - высоко-активная часть населения Кыргызстана:</a:t>
            </a:r>
          </a:p>
          <a:p>
            <a:pPr marL="675376" lvl="1" indent="-285750">
              <a:buFont typeface="Wingdings" panose="05000000000000000000" pitchFamily="2" charset="2"/>
              <a:buChar char="§"/>
            </a:pPr>
            <a:endParaRPr lang="ru-RU" sz="1200" dirty="0" smtClean="0"/>
          </a:p>
          <a:p>
            <a:pPr marL="675376" lvl="1" indent="-285750">
              <a:buFont typeface="Wingdings" panose="05000000000000000000" pitchFamily="2" charset="2"/>
              <a:buChar char="§"/>
            </a:pPr>
            <a:r>
              <a:rPr lang="ru-RU" sz="1200" dirty="0" smtClean="0"/>
              <a:t>Более высокий уровень мужского телесмотрения</a:t>
            </a:r>
          </a:p>
          <a:p>
            <a:pPr marL="675376" lvl="1" indent="-285750">
              <a:buFont typeface="Wingdings" panose="05000000000000000000" pitchFamily="2" charset="2"/>
              <a:buChar char="§"/>
            </a:pPr>
            <a:endParaRPr lang="ru-RU" sz="1200" dirty="0" smtClean="0"/>
          </a:p>
          <a:p>
            <a:pPr marL="675376" lvl="1" indent="-285750">
              <a:buFont typeface="Wingdings" panose="05000000000000000000" pitchFamily="2" charset="2"/>
              <a:buChar char="§"/>
            </a:pPr>
            <a:r>
              <a:rPr lang="ru-RU" sz="1200" dirty="0" smtClean="0"/>
              <a:t>Зрители 19-59 лет с детьми</a:t>
            </a:r>
          </a:p>
          <a:p>
            <a:pPr marL="675376" lvl="1" indent="-285750">
              <a:buFont typeface="Wingdings" panose="05000000000000000000" pitchFamily="2" charset="2"/>
              <a:buChar char="§"/>
            </a:pPr>
            <a:endParaRPr lang="ru-RU" sz="1200" dirty="0"/>
          </a:p>
          <a:p>
            <a:pPr marL="675376" lvl="1" indent="-285750">
              <a:buFont typeface="Wingdings" panose="05000000000000000000" pitchFamily="2" charset="2"/>
              <a:buChar char="§"/>
            </a:pPr>
            <a:r>
              <a:rPr lang="ru-RU" sz="1200" dirty="0" smtClean="0"/>
              <a:t>Превалирование зрителей среднего и высокого социального статуса </a:t>
            </a:r>
          </a:p>
          <a:p>
            <a:pPr marL="675376" lvl="1" indent="-285750">
              <a:buFont typeface="Wingdings" panose="05000000000000000000" pitchFamily="2" charset="2"/>
              <a:buChar char="§"/>
            </a:pPr>
            <a:endParaRPr lang="ru-RU" sz="1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686331"/>
            <a:ext cx="4122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/>
              <a:t>Пол</a:t>
            </a:r>
            <a:endParaRPr lang="ru-RU" sz="105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812360" y="693212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/>
              <a:t>Возраст</a:t>
            </a:r>
            <a:endParaRPr lang="ru-RU" sz="105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635896" y="2859782"/>
            <a:ext cx="9268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/>
              <a:t>Социальный</a:t>
            </a:r>
          </a:p>
          <a:p>
            <a:r>
              <a:rPr lang="ru-RU" sz="1050" b="1" dirty="0" smtClean="0"/>
              <a:t>класс</a:t>
            </a:r>
            <a:endParaRPr lang="ru-RU" sz="1050" b="1" dirty="0"/>
          </a:p>
        </p:txBody>
      </p:sp>
    </p:spTree>
    <p:extLst>
      <p:ext uri="{BB962C8B-B14F-4D97-AF65-F5344CB8AC3E}">
        <p14:creationId xmlns:p14="http://schemas.microsoft.com/office/powerpoint/2010/main" val="2496241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940</Words>
  <Application>Microsoft Office PowerPoint</Application>
  <PresentationFormat>Экран (16:9)</PresentationFormat>
  <Paragraphs>296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Программа телеканалов разнообразна и позволяет удовлетворить спрос любого зрителя</vt:lpstr>
      <vt:lpstr>Телеканал постоянно общается со своим зрителем</vt:lpstr>
      <vt:lpstr>Структура программной сетки телеканалов</vt:lpstr>
      <vt:lpstr>Техническое проникновение в ЦЭТВ телеканалов «Любимый HD» и «CineMax»</vt:lpstr>
      <vt:lpstr>Более 347 тысяч зрителей (30%) городов Бишкек, Ош и Джалал-Абад смотрят наши телеканалы</vt:lpstr>
      <vt:lpstr>Охват зрителей в разбивке по дню</vt:lpstr>
      <vt:lpstr>Распределение аудитории телеканалов Любимы HD и CineMax по дню</vt:lpstr>
      <vt:lpstr>Профиль аудитории телеканалов Любимы HD и CineMax</vt:lpstr>
      <vt:lpstr>Преимущества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развития телеканала и ТВ рынка РК 2020-2024 гг.</dc:title>
  <dc:creator>Valerkin</dc:creator>
  <cp:lastModifiedBy>Valerkin</cp:lastModifiedBy>
  <cp:revision>118</cp:revision>
  <dcterms:created xsi:type="dcterms:W3CDTF">2019-06-25T06:46:25Z</dcterms:created>
  <dcterms:modified xsi:type="dcterms:W3CDTF">2019-12-11T07:30:47Z</dcterms:modified>
</cp:coreProperties>
</file>